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8"/>
  </p:notesMasterIdLst>
  <p:handoutMasterIdLst>
    <p:handoutMasterId r:id="rId119"/>
  </p:handoutMasterIdLst>
  <p:sldIdLst>
    <p:sldId id="1164" r:id="rId2"/>
    <p:sldId id="397" r:id="rId3"/>
    <p:sldId id="1101" r:id="rId4"/>
    <p:sldId id="1048" r:id="rId5"/>
    <p:sldId id="946" r:id="rId6"/>
    <p:sldId id="1160" r:id="rId7"/>
    <p:sldId id="1161" r:id="rId8"/>
    <p:sldId id="1162" r:id="rId9"/>
    <p:sldId id="1163" r:id="rId10"/>
    <p:sldId id="948" r:id="rId11"/>
    <p:sldId id="947" r:id="rId12"/>
    <p:sldId id="949" r:id="rId13"/>
    <p:sldId id="951" r:id="rId14"/>
    <p:sldId id="1266" r:id="rId15"/>
    <p:sldId id="1135" r:id="rId16"/>
    <p:sldId id="1136" r:id="rId17"/>
    <p:sldId id="1137" r:id="rId18"/>
    <p:sldId id="1138" r:id="rId19"/>
    <p:sldId id="1139" r:id="rId20"/>
    <p:sldId id="1103" r:id="rId21"/>
    <p:sldId id="398" r:id="rId22"/>
    <p:sldId id="970" r:id="rId23"/>
    <p:sldId id="1265" r:id="rId24"/>
    <p:sldId id="1166" r:id="rId25"/>
    <p:sldId id="411" r:id="rId26"/>
    <p:sldId id="412" r:id="rId27"/>
    <p:sldId id="413" r:id="rId28"/>
    <p:sldId id="1049" r:id="rId29"/>
    <p:sldId id="1126" r:id="rId30"/>
    <p:sldId id="416" r:id="rId31"/>
    <p:sldId id="417" r:id="rId32"/>
    <p:sldId id="418" r:id="rId33"/>
    <p:sldId id="419" r:id="rId34"/>
    <p:sldId id="420" r:id="rId35"/>
    <p:sldId id="1168" r:id="rId36"/>
    <p:sldId id="1261" r:id="rId37"/>
    <p:sldId id="971" r:id="rId38"/>
    <p:sldId id="446" r:id="rId39"/>
    <p:sldId id="426" r:id="rId40"/>
    <p:sldId id="1051" r:id="rId41"/>
    <p:sldId id="450" r:id="rId42"/>
    <p:sldId id="447" r:id="rId43"/>
    <p:sldId id="451" r:id="rId44"/>
    <p:sldId id="452" r:id="rId45"/>
    <p:sldId id="434" r:id="rId46"/>
    <p:sldId id="476" r:id="rId47"/>
    <p:sldId id="1170" r:id="rId48"/>
    <p:sldId id="1171" r:id="rId49"/>
    <p:sldId id="453" r:id="rId50"/>
    <p:sldId id="1254" r:id="rId51"/>
    <p:sldId id="1255" r:id="rId52"/>
    <p:sldId id="1256" r:id="rId53"/>
    <p:sldId id="1257" r:id="rId54"/>
    <p:sldId id="1258" r:id="rId55"/>
    <p:sldId id="1259" r:id="rId56"/>
    <p:sldId id="458" r:id="rId57"/>
    <p:sldId id="425" r:id="rId58"/>
    <p:sldId id="1172" r:id="rId59"/>
    <p:sldId id="1173" r:id="rId60"/>
    <p:sldId id="1174" r:id="rId61"/>
    <p:sldId id="959" r:id="rId62"/>
    <p:sldId id="960" r:id="rId63"/>
    <p:sldId id="967" r:id="rId64"/>
    <p:sldId id="957" r:id="rId65"/>
    <p:sldId id="1214" r:id="rId66"/>
    <p:sldId id="1215" r:id="rId67"/>
    <p:sldId id="975" r:id="rId68"/>
    <p:sldId id="972" r:id="rId69"/>
    <p:sldId id="961" r:id="rId70"/>
    <p:sldId id="1140" r:id="rId71"/>
    <p:sldId id="1142" r:id="rId72"/>
    <p:sldId id="1216" r:id="rId73"/>
    <p:sldId id="1217" r:id="rId74"/>
    <p:sldId id="1145" r:id="rId75"/>
    <p:sldId id="1178" r:id="rId76"/>
    <p:sldId id="1146" r:id="rId77"/>
    <p:sldId id="1147" r:id="rId78"/>
    <p:sldId id="1149" r:id="rId79"/>
    <p:sldId id="1151" r:id="rId80"/>
    <p:sldId id="1153" r:id="rId81"/>
    <p:sldId id="1179" r:id="rId82"/>
    <p:sldId id="1082" r:id="rId83"/>
    <p:sldId id="980" r:id="rId84"/>
    <p:sldId id="1083" r:id="rId85"/>
    <p:sldId id="1084" r:id="rId86"/>
    <p:sldId id="982" r:id="rId87"/>
    <p:sldId id="1155" r:id="rId88"/>
    <p:sldId id="1156" r:id="rId89"/>
    <p:sldId id="1157" r:id="rId90"/>
    <p:sldId id="1158" r:id="rId91"/>
    <p:sldId id="1225" r:id="rId92"/>
    <p:sldId id="1235" r:id="rId93"/>
    <p:sldId id="1236" r:id="rId94"/>
    <p:sldId id="1234" r:id="rId95"/>
    <p:sldId id="1237" r:id="rId96"/>
    <p:sldId id="1238" r:id="rId97"/>
    <p:sldId id="1240" r:id="rId98"/>
    <p:sldId id="1239" r:id="rId99"/>
    <p:sldId id="1241" r:id="rId100"/>
    <p:sldId id="1226" r:id="rId101"/>
    <p:sldId id="1242" r:id="rId102"/>
    <p:sldId id="1267" r:id="rId103"/>
    <p:sldId id="1268" r:id="rId104"/>
    <p:sldId id="1262" r:id="rId105"/>
    <p:sldId id="1232" r:id="rId106"/>
    <p:sldId id="1269" r:id="rId107"/>
    <p:sldId id="1271" r:id="rId108"/>
    <p:sldId id="1263" r:id="rId109"/>
    <p:sldId id="1243" r:id="rId110"/>
    <p:sldId id="1246" r:id="rId111"/>
    <p:sldId id="1251" r:id="rId112"/>
    <p:sldId id="1252" r:id="rId113"/>
    <p:sldId id="1264" r:id="rId114"/>
    <p:sldId id="1159" r:id="rId115"/>
    <p:sldId id="1008" r:id="rId116"/>
    <p:sldId id="1175" r:id="rId117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8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94F2EC-0ECA-450C-918A-202D35A317D1}" v="25" dt="2022-01-07T04:16:45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87" autoAdjust="0"/>
    <p:restoredTop sz="94645" autoAdjust="0"/>
  </p:normalViewPr>
  <p:slideViewPr>
    <p:cSldViewPr snapToGrid="0">
      <p:cViewPr varScale="1">
        <p:scale>
          <a:sx n="121" d="100"/>
          <a:sy n="121" d="100"/>
        </p:scale>
        <p:origin x="12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125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4294F2EC-0ECA-450C-918A-202D35A317D1}"/>
    <pc:docChg chg="modSld">
      <pc:chgData name="Biersach, David" userId="14a9feb0-85a7-4da4-be8a-c1e22b637acc" providerId="ADAL" clId="{4294F2EC-0ECA-450C-918A-202D35A317D1}" dt="2022-01-07T04:16:45.155" v="37" actId="20577"/>
      <pc:docMkLst>
        <pc:docMk/>
      </pc:docMkLst>
      <pc:sldChg chg="addSp modSp mod modAnim">
        <pc:chgData name="Biersach, David" userId="14a9feb0-85a7-4da4-be8a-c1e22b637acc" providerId="ADAL" clId="{4294F2EC-0ECA-450C-918A-202D35A317D1}" dt="2022-01-07T03:41:01.653" v="25"/>
        <pc:sldMkLst>
          <pc:docMk/>
          <pc:sldMk cId="2754448533" sldId="413"/>
        </pc:sldMkLst>
        <pc:spChg chg="add mod">
          <ac:chgData name="Biersach, David" userId="14a9feb0-85a7-4da4-be8a-c1e22b637acc" providerId="ADAL" clId="{4294F2EC-0ECA-450C-918A-202D35A317D1}" dt="2022-01-07T03:40:26.775" v="12" actId="208"/>
          <ac:spMkLst>
            <pc:docMk/>
            <pc:sldMk cId="2754448533" sldId="413"/>
            <ac:spMk id="2" creationId="{38BE88BC-E523-42A2-8657-0B555F6FBB96}"/>
          </ac:spMkLst>
        </pc:spChg>
        <pc:spChg chg="add mod">
          <ac:chgData name="Biersach, David" userId="14a9feb0-85a7-4da4-be8a-c1e22b637acc" providerId="ADAL" clId="{4294F2EC-0ECA-450C-918A-202D35A317D1}" dt="2022-01-07T03:40:35.659" v="15" actId="20577"/>
          <ac:spMkLst>
            <pc:docMk/>
            <pc:sldMk cId="2754448533" sldId="413"/>
            <ac:spMk id="15" creationId="{86DE42B8-546E-4CB8-8481-5F47A2D6C0A4}"/>
          </ac:spMkLst>
        </pc:spChg>
      </pc:sldChg>
      <pc:sldChg chg="modSp mod">
        <pc:chgData name="Biersach, David" userId="14a9feb0-85a7-4da4-be8a-c1e22b637acc" providerId="ADAL" clId="{4294F2EC-0ECA-450C-918A-202D35A317D1}" dt="2022-01-07T03:43:09.300" v="35" actId="14100"/>
        <pc:sldMkLst>
          <pc:docMk/>
          <pc:sldMk cId="1836700884" sldId="971"/>
        </pc:sldMkLst>
        <pc:spChg chg="mod">
          <ac:chgData name="Biersach, David" userId="14a9feb0-85a7-4da4-be8a-c1e22b637acc" providerId="ADAL" clId="{4294F2EC-0ECA-450C-918A-202D35A317D1}" dt="2022-01-07T03:43:09.300" v="35" actId="14100"/>
          <ac:spMkLst>
            <pc:docMk/>
            <pc:sldMk cId="1836700884" sldId="971"/>
            <ac:spMk id="15" creationId="{6CC9E844-3DAE-4608-8CB6-813892A39351}"/>
          </ac:spMkLst>
        </pc:spChg>
      </pc:sldChg>
      <pc:sldChg chg="modSp">
        <pc:chgData name="Biersach, David" userId="14a9feb0-85a7-4da4-be8a-c1e22b637acc" providerId="ADAL" clId="{4294F2EC-0ECA-450C-918A-202D35A317D1}" dt="2022-01-07T04:16:45.155" v="37" actId="20577"/>
        <pc:sldMkLst>
          <pc:docMk/>
          <pc:sldMk cId="457721936" sldId="1159"/>
        </pc:sldMkLst>
        <pc:spChg chg="mod">
          <ac:chgData name="Biersach, David" userId="14a9feb0-85a7-4da4-be8a-c1e22b637acc" providerId="ADAL" clId="{4294F2EC-0ECA-450C-918A-202D35A317D1}" dt="2022-01-07T04:16:45.155" v="37" actId="20577"/>
          <ac:spMkLst>
            <pc:docMk/>
            <pc:sldMk cId="457721936" sldId="1159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4294F2EC-0ECA-450C-918A-202D35A317D1}" dt="2022-01-07T03:04:45.436" v="1" actId="6549"/>
        <pc:sldMkLst>
          <pc:docMk/>
          <pc:sldMk cId="4240865483" sldId="1160"/>
        </pc:sldMkLst>
        <pc:spChg chg="mod">
          <ac:chgData name="Biersach, David" userId="14a9feb0-85a7-4da4-be8a-c1e22b637acc" providerId="ADAL" clId="{4294F2EC-0ECA-450C-918A-202D35A317D1}" dt="2022-01-07T03:04:45.436" v="1" actId="6549"/>
          <ac:spMkLst>
            <pc:docMk/>
            <pc:sldMk cId="4240865483" sldId="1160"/>
            <ac:spMk id="23" creationId="{8EBA667A-82D0-45AA-9705-303DEC36EB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11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23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9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1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54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11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42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2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06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3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84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50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67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81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31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95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72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22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76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09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69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86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99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29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621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69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96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76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837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827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78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6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59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295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155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263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775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8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290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258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149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21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54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852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047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340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29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553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403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809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149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893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466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9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561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245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014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23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20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10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37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2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1711.png"/><Relationship Id="rId5" Type="http://schemas.openxmlformats.org/officeDocument/2006/relationships/image" Target="../media/image15.png"/><Relationship Id="rId10" Type="http://schemas.openxmlformats.org/officeDocument/2006/relationships/image" Target="../media/image162.png"/><Relationship Id="rId4" Type="http://schemas.openxmlformats.org/officeDocument/2006/relationships/image" Target="../media/image14.png"/><Relationship Id="rId9" Type="http://schemas.openxmlformats.org/officeDocument/2006/relationships/image" Target="../media/image15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77.png"/><Relationship Id="rId7" Type="http://schemas.openxmlformats.org/officeDocument/2006/relationships/image" Target="../media/image18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57.png"/><Relationship Id="rId4" Type="http://schemas.openxmlformats.org/officeDocument/2006/relationships/image" Target="../media/image179.png"/><Relationship Id="rId9" Type="http://schemas.openxmlformats.org/officeDocument/2006/relationships/image" Target="../media/image18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75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3.png"/><Relationship Id="rId4" Type="http://schemas.openxmlformats.org/officeDocument/2006/relationships/image" Target="../media/image204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1.png"/><Relationship Id="rId4" Type="http://schemas.openxmlformats.org/officeDocument/2006/relationships/image" Target="../media/image147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16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3.png"/><Relationship Id="rId3" Type="http://schemas.openxmlformats.org/officeDocument/2006/relationships/image" Target="../media/image1510.png"/><Relationship Id="rId7" Type="http://schemas.openxmlformats.org/officeDocument/2006/relationships/image" Target="../media/image21.png"/><Relationship Id="rId12" Type="http://schemas.openxmlformats.org/officeDocument/2006/relationships/image" Target="../media/image5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470.png"/><Relationship Id="rId5" Type="http://schemas.openxmlformats.org/officeDocument/2006/relationships/image" Target="../media/image410.png"/><Relationship Id="rId10" Type="http://schemas.openxmlformats.org/officeDocument/2006/relationships/image" Target="../media/image430.png"/><Relationship Id="rId4" Type="http://schemas.openxmlformats.org/officeDocument/2006/relationships/image" Target="../media/image19.png"/><Relationship Id="rId9" Type="http://schemas.openxmlformats.org/officeDocument/2006/relationships/image" Target="../media/image4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3" Type="http://schemas.openxmlformats.org/officeDocument/2006/relationships/image" Target="../media/image27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2.png"/><Relationship Id="rId3" Type="http://schemas.openxmlformats.org/officeDocument/2006/relationships/image" Target="../media/image28.png"/><Relationship Id="rId7" Type="http://schemas.openxmlformats.org/officeDocument/2006/relationships/image" Target="../media/image69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0.png"/><Relationship Id="rId11" Type="http://schemas.openxmlformats.org/officeDocument/2006/relationships/image" Target="../media/image29.png"/><Relationship Id="rId5" Type="http://schemas.openxmlformats.org/officeDocument/2006/relationships/image" Target="../media/image670.png"/><Relationship Id="rId10" Type="http://schemas.openxmlformats.org/officeDocument/2006/relationships/image" Target="../media/image720.png"/><Relationship Id="rId4" Type="http://schemas.openxmlformats.org/officeDocument/2006/relationships/image" Target="../media/image660.png"/><Relationship Id="rId9" Type="http://schemas.openxmlformats.org/officeDocument/2006/relationships/image" Target="../media/image7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peli.com/cheat_sheets/LaTeX_Math_Symbols.docset/Contents/Resources/Documents/index" TargetMode="Externa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numpy.org/doc/stable/reference/c-api/generalized-ufuncs.html?highlight=gufuncs" TargetMode="External"/><Relationship Id="rId4" Type="http://schemas.openxmlformats.org/officeDocument/2006/relationships/image" Target="../media/image42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44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14.png"/><Relationship Id="rId4" Type="http://schemas.openxmlformats.org/officeDocument/2006/relationships/image" Target="../media/image1301.png"/><Relationship Id="rId9" Type="http://schemas.openxmlformats.org/officeDocument/2006/relationships/image" Target="../media/image1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0.png"/><Relationship Id="rId11" Type="http://schemas.openxmlformats.org/officeDocument/2006/relationships/image" Target="../media/image7.png"/><Relationship Id="rId5" Type="http://schemas.openxmlformats.org/officeDocument/2006/relationships/image" Target="../media/image1110.png"/><Relationship Id="rId10" Type="http://schemas.openxmlformats.org/officeDocument/2006/relationships/image" Target="../media/image1410.png"/><Relationship Id="rId9" Type="http://schemas.openxmlformats.org/officeDocument/2006/relationships/image" Target="../media/image12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710.png"/><Relationship Id="rId4" Type="http://schemas.openxmlformats.org/officeDocument/2006/relationships/image" Target="../media/image16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0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690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6800.png"/><Relationship Id="rId5" Type="http://schemas.openxmlformats.org/officeDocument/2006/relationships/image" Target="NULL"/><Relationship Id="rId10" Type="http://schemas.openxmlformats.org/officeDocument/2006/relationships/image" Target="../media/image6700.png"/><Relationship Id="rId4" Type="http://schemas.openxmlformats.org/officeDocument/2006/relationships/image" Target="NULL"/><Relationship Id="rId9" Type="http://schemas.openxmlformats.org/officeDocument/2006/relationships/image" Target="../media/image6600.png"/><Relationship Id="rId14" Type="http://schemas.openxmlformats.org/officeDocument/2006/relationships/image" Target="../media/image71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0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690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6800.png"/><Relationship Id="rId5" Type="http://schemas.openxmlformats.org/officeDocument/2006/relationships/image" Target="NULL"/><Relationship Id="rId10" Type="http://schemas.openxmlformats.org/officeDocument/2006/relationships/image" Target="../media/image6700.png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72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0.png"/><Relationship Id="rId3" Type="http://schemas.openxmlformats.org/officeDocument/2006/relationships/image" Target="NULL"/><Relationship Id="rId7" Type="http://schemas.openxmlformats.org/officeDocument/2006/relationships/image" Target="../media/image670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50.png"/><Relationship Id="rId5" Type="http://schemas.openxmlformats.org/officeDocument/2006/relationships/image" Target="NULL"/><Relationship Id="rId10" Type="http://schemas.openxmlformats.org/officeDocument/2006/relationships/image" Target="../media/image740.png"/><Relationship Id="rId4" Type="http://schemas.openxmlformats.org/officeDocument/2006/relationships/image" Target="NULL"/><Relationship Id="rId9" Type="http://schemas.openxmlformats.org/officeDocument/2006/relationships/image" Target="../media/image73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75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50.png"/><Relationship Id="rId5" Type="http://schemas.openxmlformats.org/officeDocument/2006/relationships/image" Target="NULL"/><Relationship Id="rId10" Type="http://schemas.openxmlformats.org/officeDocument/2006/relationships/image" Target="../media/image770.png"/><Relationship Id="rId4" Type="http://schemas.openxmlformats.org/officeDocument/2006/relationships/image" Target="NULL"/><Relationship Id="rId9" Type="http://schemas.openxmlformats.org/officeDocument/2006/relationships/image" Target="../media/image76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5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770.png"/><Relationship Id="rId17" Type="http://schemas.openxmlformats.org/officeDocument/2006/relationships/image" Target="../media/image50.png"/><Relationship Id="rId2" Type="http://schemas.openxmlformats.org/officeDocument/2006/relationships/image" Target="NULL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60.png"/><Relationship Id="rId5" Type="http://schemas.openxmlformats.org/officeDocument/2006/relationships/image" Target="NULL"/><Relationship Id="rId15" Type="http://schemas.openxmlformats.org/officeDocument/2006/relationships/image" Target="../media/image480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47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1.png"/><Relationship Id="rId10" Type="http://schemas.openxmlformats.org/officeDocument/2006/relationships/image" Target="../media/image52.png"/><Relationship Id="rId4" Type="http://schemas.openxmlformats.org/officeDocument/2006/relationships/image" Target="../media/image10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0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2.png"/><Relationship Id="rId5" Type="http://schemas.openxmlformats.org/officeDocument/2006/relationships/image" Target="../media/image970.png"/><Relationship Id="rId4" Type="http://schemas.openxmlformats.org/officeDocument/2006/relationships/image" Target="../media/image6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7" Type="http://schemas.openxmlformats.org/officeDocument/2006/relationships/image" Target="../media/image70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1.png"/><Relationship Id="rId3" Type="http://schemas.openxmlformats.org/officeDocument/2006/relationships/image" Target="../media/image72.png"/><Relationship Id="rId7" Type="http://schemas.openxmlformats.org/officeDocument/2006/relationships/image" Target="../media/image73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0.png"/><Relationship Id="rId5" Type="http://schemas.openxmlformats.org/officeDocument/2006/relationships/image" Target="../media/image75.png"/><Relationship Id="rId4" Type="http://schemas.openxmlformats.org/officeDocument/2006/relationships/image" Target="../media/image73.png"/><Relationship Id="rId9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1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1.png"/><Relationship Id="rId10" Type="http://schemas.openxmlformats.org/officeDocument/2006/relationships/image" Target="../media/image81.png"/><Relationship Id="rId4" Type="http://schemas.openxmlformats.org/officeDocument/2006/relationships/image" Target="../media/image751.png"/><Relationship Id="rId9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960.png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0.png"/><Relationship Id="rId11" Type="http://schemas.openxmlformats.org/officeDocument/2006/relationships/image" Target="../media/image911.png"/><Relationship Id="rId5" Type="http://schemas.openxmlformats.org/officeDocument/2006/relationships/image" Target="../media/image800.png"/><Relationship Id="rId10" Type="http://schemas.openxmlformats.org/officeDocument/2006/relationships/image" Target="../media/image870.png"/><Relationship Id="rId4" Type="http://schemas.openxmlformats.org/officeDocument/2006/relationships/image" Target="../media/image980.png"/><Relationship Id="rId9" Type="http://schemas.openxmlformats.org/officeDocument/2006/relationships/image" Target="../media/image8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2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9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94.png"/><Relationship Id="rId4" Type="http://schemas.openxmlformats.org/officeDocument/2006/relationships/image" Target="../media/image96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0.png"/><Relationship Id="rId4" Type="http://schemas.openxmlformats.org/officeDocument/2006/relationships/image" Target="../media/image9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9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73.png"/><Relationship Id="rId4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7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0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0.png"/><Relationship Id="rId5" Type="http://schemas.openxmlformats.org/officeDocument/2006/relationships/image" Target="../media/image1480.png"/><Relationship Id="rId4" Type="http://schemas.openxmlformats.org/officeDocument/2006/relationships/image" Target="../media/image10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11.png"/><Relationship Id="rId7" Type="http://schemas.openxmlformats.org/officeDocument/2006/relationships/image" Target="../media/image18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3.png"/><Relationship Id="rId18" Type="http://schemas.openxmlformats.org/officeDocument/2006/relationships/image" Target="../media/image135.png"/><Relationship Id="rId3" Type="http://schemas.openxmlformats.org/officeDocument/2006/relationships/image" Target="../media/image1500.png"/><Relationship Id="rId7" Type="http://schemas.openxmlformats.org/officeDocument/2006/relationships/image" Target="../media/image1740.png"/><Relationship Id="rId12" Type="http://schemas.openxmlformats.org/officeDocument/2006/relationships/image" Target="../media/image121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0.png"/><Relationship Id="rId11" Type="http://schemas.openxmlformats.org/officeDocument/2006/relationships/image" Target="../media/image120.png"/><Relationship Id="rId5" Type="http://schemas.openxmlformats.org/officeDocument/2006/relationships/image" Target="../media/image116.png"/><Relationship Id="rId15" Type="http://schemas.openxmlformats.org/officeDocument/2006/relationships/image" Target="../media/image131.png"/><Relationship Id="rId10" Type="http://schemas.openxmlformats.org/officeDocument/2006/relationships/image" Target="../media/image119.png"/><Relationship Id="rId4" Type="http://schemas.openxmlformats.org/officeDocument/2006/relationships/image" Target="../media/image1712.png"/><Relationship Id="rId9" Type="http://schemas.openxmlformats.org/officeDocument/2006/relationships/image" Target="../media/image118.png"/><Relationship Id="rId14" Type="http://schemas.openxmlformats.org/officeDocument/2006/relationships/image" Target="../media/image12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79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36.png"/><Relationship Id="rId4" Type="http://schemas.openxmlformats.org/officeDocument/2006/relationships/image" Target="../media/image1800.png"/><Relationship Id="rId9" Type="http://schemas.openxmlformats.org/officeDocument/2006/relationships/image" Target="../media/image14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89.png"/><Relationship Id="rId4" Type="http://schemas.openxmlformats.org/officeDocument/2006/relationships/image" Target="../media/image188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9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980.png"/><Relationship Id="rId4" Type="http://schemas.openxmlformats.org/officeDocument/2006/relationships/image" Target="../media/image1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152.png"/><Relationship Id="rId4" Type="http://schemas.openxmlformats.org/officeDocument/2006/relationships/image" Target="../media/image15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2.png"/><Relationship Id="rId4" Type="http://schemas.openxmlformats.org/officeDocument/2006/relationships/image" Target="../media/image145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1.png"/><Relationship Id="rId7" Type="http://schemas.openxmlformats.org/officeDocument/2006/relationships/image" Target="../media/image150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5" Type="http://schemas.openxmlformats.org/officeDocument/2006/relationships/image" Target="../media/image1491.png"/><Relationship Id="rId4" Type="http://schemas.openxmlformats.org/officeDocument/2006/relationships/image" Target="../media/image148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1.png"/><Relationship Id="rId3" Type="http://schemas.openxmlformats.org/officeDocument/2006/relationships/image" Target="../media/image1520.png"/><Relationship Id="rId7" Type="http://schemas.openxmlformats.org/officeDocument/2006/relationships/image" Target="../media/image1472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0.png"/><Relationship Id="rId5" Type="http://schemas.openxmlformats.org/officeDocument/2006/relationships/image" Target="../media/image1550.png"/><Relationship Id="rId4" Type="http://schemas.openxmlformats.org/officeDocument/2006/relationships/image" Target="../media/image1461.png"/><Relationship Id="rId9" Type="http://schemas.openxmlformats.org/officeDocument/2006/relationships/image" Target="../media/image157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3" Type="http://schemas.openxmlformats.org/officeDocument/2006/relationships/image" Target="../media/image158.png"/><Relationship Id="rId7" Type="http://schemas.openxmlformats.org/officeDocument/2006/relationships/image" Target="../media/image150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45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3" Type="http://schemas.openxmlformats.org/officeDocument/2006/relationships/image" Target="../media/image158.png"/><Relationship Id="rId7" Type="http://schemas.openxmlformats.org/officeDocument/2006/relationships/image" Target="../media/image150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5" Type="http://schemas.openxmlformats.org/officeDocument/2006/relationships/image" Target="../media/image164.png"/><Relationship Id="rId10" Type="http://schemas.openxmlformats.org/officeDocument/2006/relationships/image" Target="../media/image1451.png"/><Relationship Id="rId4" Type="http://schemas.openxmlformats.org/officeDocument/2006/relationships/image" Target="../media/image163.png"/><Relationship Id="rId9" Type="http://schemas.openxmlformats.org/officeDocument/2006/relationships/image" Target="../media/image16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451.png"/><Relationship Id="rId7" Type="http://schemas.openxmlformats.org/officeDocument/2006/relationships/image" Target="../media/image155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1.png"/><Relationship Id="rId11" Type="http://schemas.openxmlformats.org/officeDocument/2006/relationships/image" Target="../media/image174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14a</a:t>
              </a:r>
            </a:p>
            <a:p>
              <a:pPr algn="ctr"/>
              <a:r>
                <a:rPr lang="en-US" dirty="0"/>
                <a:t>Linear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7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0CD1DD-5304-4F98-A2B5-87EFB783C317}"/>
                  </a:ext>
                </a:extLst>
              </p:cNvPr>
              <p:cNvSpPr txBox="1"/>
              <p:nvPr/>
            </p:nvSpPr>
            <p:spPr>
              <a:xfrm>
                <a:off x="4989649" y="2553457"/>
                <a:ext cx="1658851" cy="583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0CD1DD-5304-4F98-A2B5-87EFB783C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9" y="2553457"/>
                <a:ext cx="1658851" cy="5836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96C85F-862A-43E2-95FB-E2F5AC9E5CC8}"/>
                  </a:ext>
                </a:extLst>
              </p:cNvPr>
              <p:cNvSpPr txBox="1"/>
              <p:nvPr/>
            </p:nvSpPr>
            <p:spPr>
              <a:xfrm>
                <a:off x="5354025" y="3408387"/>
                <a:ext cx="216014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d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96C85F-862A-43E2-95FB-E2F5AC9E5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025" y="3408387"/>
                <a:ext cx="2160143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026EB1-2EAB-4B3A-A0F8-9E0EEC243CDB}"/>
                  </a:ext>
                </a:extLst>
              </p:cNvPr>
              <p:cNvSpPr txBox="1"/>
              <p:nvPr/>
            </p:nvSpPr>
            <p:spPr>
              <a:xfrm>
                <a:off x="5021453" y="2005149"/>
                <a:ext cx="2141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026EB1-2EAB-4B3A-A0F8-9E0EEC243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453" y="2005149"/>
                <a:ext cx="2141676" cy="276999"/>
              </a:xfrm>
              <a:prstGeom prst="rect">
                <a:avLst/>
              </a:prstGeom>
              <a:blipFill>
                <a:blip r:embed="rId6"/>
                <a:stretch>
                  <a:fillRect l="-1994" t="-48889" r="-1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D8BDBA8-D2C9-4A2B-AEAE-52B8FDE69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723" y="1576827"/>
            <a:ext cx="2311293" cy="2301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60095-911B-4365-B829-B1078E06EC67}"/>
                  </a:ext>
                </a:extLst>
              </p:cNvPr>
              <p:cNvSpPr txBox="1"/>
              <p:nvPr/>
            </p:nvSpPr>
            <p:spPr>
              <a:xfrm>
                <a:off x="2076071" y="4635354"/>
                <a:ext cx="3051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60095-911B-4365-B829-B1078E06E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4635354"/>
                <a:ext cx="3051412" cy="276999"/>
              </a:xfrm>
              <a:prstGeom prst="rect">
                <a:avLst/>
              </a:prstGeom>
              <a:blipFill>
                <a:blip r:embed="rId8"/>
                <a:stretch>
                  <a:fillRect t="-45652" r="-12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CA600F-4A74-482D-B887-5C960AE409C8}"/>
                  </a:ext>
                </a:extLst>
              </p:cNvPr>
              <p:cNvSpPr txBox="1"/>
              <p:nvPr/>
            </p:nvSpPr>
            <p:spPr>
              <a:xfrm>
                <a:off x="2076071" y="5376335"/>
                <a:ext cx="25156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CA600F-4A74-482D-B887-5C960AE40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5376335"/>
                <a:ext cx="2515689" cy="276999"/>
              </a:xfrm>
              <a:prstGeom prst="rect">
                <a:avLst/>
              </a:prstGeom>
              <a:blipFill>
                <a:blip r:embed="rId9"/>
                <a:stretch>
                  <a:fillRect t="-4888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36DC2-E8D6-4CC0-833A-BD52AC60C2D5}"/>
                  </a:ext>
                </a:extLst>
              </p:cNvPr>
              <p:cNvSpPr txBox="1"/>
              <p:nvPr/>
            </p:nvSpPr>
            <p:spPr>
              <a:xfrm>
                <a:off x="2076071" y="6058330"/>
                <a:ext cx="18471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36DC2-E8D6-4CC0-833A-BD52AC60C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6058330"/>
                <a:ext cx="1847172" cy="276999"/>
              </a:xfrm>
              <a:prstGeom prst="rect">
                <a:avLst/>
              </a:prstGeom>
              <a:blipFill>
                <a:blip r:embed="rId10"/>
                <a:stretch>
                  <a:fillRect t="-48889" r="-231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7E8184-818C-41C6-A973-E27142B7CEE2}"/>
                  </a:ext>
                </a:extLst>
              </p:cNvPr>
              <p:cNvSpPr txBox="1"/>
              <p:nvPr/>
            </p:nvSpPr>
            <p:spPr>
              <a:xfrm>
                <a:off x="5145639" y="5341710"/>
                <a:ext cx="2496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 </a:t>
                </a:r>
                <a:r>
                  <a:rPr lang="en-US" dirty="0">
                    <a:solidFill>
                      <a:srgbClr val="7030A0"/>
                    </a:solidFill>
                  </a:rPr>
                  <a:t>If parallel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7E8184-818C-41C6-A973-E27142B7C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639" y="5341710"/>
                <a:ext cx="2496164" cy="369332"/>
              </a:xfrm>
              <a:prstGeom prst="rect">
                <a:avLst/>
              </a:prstGeom>
              <a:blipFill>
                <a:blip r:embed="rId11"/>
                <a:stretch>
                  <a:fillRect l="-1951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C7414-A8FC-406D-93AE-812B49A8C8B4}"/>
                  </a:ext>
                </a:extLst>
              </p:cNvPr>
              <p:cNvSpPr txBox="1"/>
              <p:nvPr/>
            </p:nvSpPr>
            <p:spPr>
              <a:xfrm>
                <a:off x="5145639" y="5982142"/>
                <a:ext cx="2916494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 </a:t>
                </a:r>
                <a:r>
                  <a:rPr lang="en-US" dirty="0">
                    <a:solidFill>
                      <a:srgbClr val="7030A0"/>
                    </a:solidFill>
                  </a:rPr>
                  <a:t>If perpendicular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C7414-A8FC-406D-93AE-812B49A8C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639" y="5982142"/>
                <a:ext cx="2916494" cy="415948"/>
              </a:xfrm>
              <a:prstGeom prst="rect">
                <a:avLst/>
              </a:prstGeom>
              <a:blipFill>
                <a:blip r:embed="rId12"/>
                <a:stretch>
                  <a:fillRect l="-1670" t="-289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0C72276-B107-46E3-B0A4-6A485E2DAE2C}"/>
              </a:ext>
            </a:extLst>
          </p:cNvPr>
          <p:cNvSpPr txBox="1"/>
          <p:nvPr/>
        </p:nvSpPr>
        <p:spPr>
          <a:xfrm>
            <a:off x="5145639" y="4622251"/>
            <a:ext cx="27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7030A0"/>
                </a:solidFill>
              </a:rPr>
              <a:t>Dot product (Euclidean)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6A338-43CB-8A98-9FB1-4B1F3E9465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1453" y="1434753"/>
            <a:ext cx="2141676" cy="3936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0BC64E-3A32-A207-7D90-8D7B4003993A}"/>
              </a:ext>
            </a:extLst>
          </p:cNvPr>
          <p:cNvSpPr/>
          <p:nvPr/>
        </p:nvSpPr>
        <p:spPr>
          <a:xfrm>
            <a:off x="2100263" y="4635354"/>
            <a:ext cx="611406" cy="30336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D54B028-C3D2-6AC8-6065-62A5E3A00BF3}"/>
              </a:ext>
            </a:extLst>
          </p:cNvPr>
          <p:cNvCxnSpPr>
            <a:cxnSpLocks/>
          </p:cNvCxnSpPr>
          <p:nvPr/>
        </p:nvCxnSpPr>
        <p:spPr>
          <a:xfrm>
            <a:off x="3793331" y="4912353"/>
            <a:ext cx="1259872" cy="131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4FD57B8-7D6F-A4B1-C1EF-FD710BA31F3B}"/>
              </a:ext>
            </a:extLst>
          </p:cNvPr>
          <p:cNvCxnSpPr>
            <a:cxnSpLocks/>
          </p:cNvCxnSpPr>
          <p:nvPr/>
        </p:nvCxnSpPr>
        <p:spPr>
          <a:xfrm>
            <a:off x="6776298" y="4925533"/>
            <a:ext cx="8655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67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8" grpId="0"/>
      <p:bldP spid="9" grpId="0"/>
      <p:bldP spid="10" grpId="0"/>
      <p:bldP spid="12" grpId="0"/>
      <p:bldP spid="13" grpId="0"/>
      <p:bldP spid="16" grpId="0"/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Once we know the eigenvalues, we can find the eigenvector corresponding to each eigenvalue via</a:t>
                </a: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If the roots of the characteristic polynomial of a matrix are distinct, then its eigenvectors are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linearly independent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matrix</a:t>
                </a:r>
                <a:r>
                  <a:rPr lang="en-US" sz="2400" dirty="0"/>
                  <a:t> created from the </a:t>
                </a:r>
                <a:r>
                  <a:rPr lang="en-US" sz="2400" i="1" dirty="0"/>
                  <a:t>eigenvectors</a:t>
                </a:r>
                <a:r>
                  <a:rPr lang="en-US" sz="2400" dirty="0"/>
                  <a:t> of a matrix is called its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eigenbasis</a:t>
                </a:r>
                <a:r>
                  <a:rPr lang="en-US" sz="2400" dirty="0"/>
                  <a:t> (often referenced 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r>
                  <a:rPr lang="en-US" sz="2400" dirty="0"/>
                  <a:t>)</a:t>
                </a:r>
                <a:endParaRPr lang="en-US" sz="2400" b="1" dirty="0"/>
              </a:p>
              <a:p>
                <a:r>
                  <a:rPr lang="en-US" sz="2400" dirty="0"/>
                  <a:t>We can then find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transition matrix </a:t>
                </a:r>
                <a:r>
                  <a:rPr lang="en-US" sz="2400" dirty="0"/>
                  <a:t>that transforms a matrix to its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eigenbasis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dot product </a:t>
                </a:r>
                <a:r>
                  <a:rPr lang="en-US" sz="2400" dirty="0"/>
                  <a:t>of this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transition matrix </a:t>
                </a:r>
                <a:r>
                  <a:rPr lang="en-US" sz="2400" dirty="0"/>
                  <a:t>with its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eigenbasis</a:t>
                </a:r>
                <a:r>
                  <a:rPr lang="en-US" sz="2400" dirty="0"/>
                  <a:t> returns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diagonal</a:t>
                </a:r>
                <a:r>
                  <a:rPr lang="en-US" sz="2400" dirty="0"/>
                  <a:t> matrix (often referenced as </a:t>
                </a:r>
                <a14:m>
                  <m:oMath xmlns:m="http://schemas.openxmlformats.org/officeDocument/2006/math">
                    <m:r>
                      <a:rPr lang="el-GR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</m:oMath>
                </a14:m>
                <a:r>
                  <a:rPr lang="en-US" sz="2400" dirty="0"/>
                  <a:t>) containing each of the </a:t>
                </a:r>
                <a:r>
                  <a:rPr lang="en-US" sz="2400" i="1" dirty="0"/>
                  <a:t>eigenvalues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  <a:blipFill>
                <a:blip r:embed="rId2"/>
                <a:stretch>
                  <a:fillRect l="-1005" t="-1857" r="-1468" b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9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641630" y="1553368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630" y="1553368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5D7154-F100-44EB-AD97-3ABFA28715D7}"/>
                  </a:ext>
                </a:extLst>
              </p:cNvPr>
              <p:cNvSpPr txBox="1"/>
              <p:nvPr/>
            </p:nvSpPr>
            <p:spPr>
              <a:xfrm>
                <a:off x="2555598" y="5440134"/>
                <a:ext cx="416030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1397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n>
                                      <a:solidFill>
                                        <a:srgbClr val="00B050"/>
                                      </a:solidFill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−2.3+7.4</m:t>
                                </m:r>
                                <m:r>
                                  <a:rPr lang="en-US" sz="1400" i="1">
                                    <a:ln>
                                      <a:solidFill>
                                        <a:srgbClr val="00B050"/>
                                      </a:solidFill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 smtClean="0">
                                    <a:ln>
                                      <a:solidFill>
                                        <a:srgbClr val="00B0F0"/>
                                      </a:solidFill>
                                    </a:ln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−2.3−7.4</m:t>
                                </m:r>
                                <m:r>
                                  <a:rPr lang="en-US" sz="1400" i="1">
                                    <a:ln>
                                      <a:solidFill>
                                        <a:srgbClr val="00B0F0"/>
                                      </a:solidFill>
                                    </a:ln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5D7154-F100-44EB-AD97-3ABFA2871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598" y="5440134"/>
                <a:ext cx="4160306" cy="627992"/>
              </a:xfrm>
              <a:prstGeom prst="rect">
                <a:avLst/>
              </a:prstGeom>
              <a:blipFill>
                <a:blip r:embed="rId3"/>
                <a:stretch>
                  <a:fillRect l="-1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3CC4B-5799-EC79-2FD5-E8776681EDAF}"/>
                  </a:ext>
                </a:extLst>
              </p:cNvPr>
              <p:cNvSpPr txBox="1"/>
              <p:nvPr/>
            </p:nvSpPr>
            <p:spPr>
              <a:xfrm>
                <a:off x="1157764" y="4405789"/>
                <a:ext cx="6955974" cy="689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−4.90212+4.46826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−7.67707−4.4506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6.54722+4.52171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8.52347−4.25557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4.40455−12.0619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−0.650833+4.17034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−2.09985−5.9317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−1.7997−9.50441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6.43162+5.37988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3CC4B-5799-EC79-2FD5-E8776681E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764" y="4405789"/>
                <a:ext cx="6955974" cy="6892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8EC7CCB4-0AAB-410E-B38D-A04F6B57D886}"/>
              </a:ext>
            </a:extLst>
          </p:cNvPr>
          <p:cNvGrpSpPr/>
          <p:nvPr/>
        </p:nvGrpSpPr>
        <p:grpSpPr>
          <a:xfrm>
            <a:off x="524847" y="3664269"/>
            <a:ext cx="3629017" cy="369332"/>
            <a:chOff x="1121298" y="3222687"/>
            <a:chExt cx="3629017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D0C929-2235-348D-CC64-8EFF65B27CF8}"/>
                    </a:ext>
                  </a:extLst>
                </p:cNvPr>
                <p:cNvSpPr txBox="1"/>
                <p:nvPr/>
              </p:nvSpPr>
              <p:spPr>
                <a:xfrm>
                  <a:off x="3440085" y="3311932"/>
                  <a:ext cx="131023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𝕭</m:t>
                            </m:r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←</m:t>
                            </m:r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𝔅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1400" b="0" i="1" smtClean="0">
                            <a:ln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D0C929-2235-348D-CC64-8EFF65B27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085" y="3311932"/>
                  <a:ext cx="1310230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279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DA8BBD-F058-11B6-A5E4-9C904DC0096D}"/>
                </a:ext>
              </a:extLst>
            </p:cNvPr>
            <p:cNvSpPr txBox="1"/>
            <p:nvPr/>
          </p:nvSpPr>
          <p:spPr>
            <a:xfrm>
              <a:off x="1121298" y="3222687"/>
              <a:ext cx="2242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The </a:t>
              </a:r>
              <a:r>
                <a:rPr lang="en-US" b="1" dirty="0">
                  <a:solidFill>
                    <a:srgbClr val="FF0000"/>
                  </a:solidFill>
                </a:rPr>
                <a:t>Transition </a:t>
              </a:r>
              <a:r>
                <a:rPr lang="en-US" dirty="0">
                  <a:solidFill>
                    <a:srgbClr val="FF0000"/>
                  </a:solidFill>
                </a:rPr>
                <a:t>Matrix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9F26F4-28D9-3B3C-E092-42E675D8ABA4}"/>
                  </a:ext>
                </a:extLst>
              </p:cNvPr>
              <p:cNvSpPr txBox="1"/>
              <p:nvPr/>
            </p:nvSpPr>
            <p:spPr>
              <a:xfrm>
                <a:off x="2660133" y="2476145"/>
                <a:ext cx="2147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9F26F4-28D9-3B3C-E092-42E675D8A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133" y="2476145"/>
                <a:ext cx="214738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07F524-8424-4A78-CBCF-EDB98CB28F89}"/>
                  </a:ext>
                </a:extLst>
              </p:cNvPr>
              <p:cNvSpPr txBox="1"/>
              <p:nvPr/>
            </p:nvSpPr>
            <p:spPr>
              <a:xfrm>
                <a:off x="4699502" y="2476145"/>
                <a:ext cx="2189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07F524-8424-4A78-CBCF-EDB98CB28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502" y="2476145"/>
                <a:ext cx="218906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6955E4-356C-A6C0-63BA-71F740976FCC}"/>
                  </a:ext>
                </a:extLst>
              </p:cNvPr>
              <p:cNvSpPr txBox="1"/>
              <p:nvPr/>
            </p:nvSpPr>
            <p:spPr>
              <a:xfrm>
                <a:off x="6743039" y="2476145"/>
                <a:ext cx="2189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6955E4-356C-A6C0-63BA-71F740976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039" y="2476145"/>
                <a:ext cx="218906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206BAF-626D-F524-D0C1-9C9DE858423B}"/>
                  </a:ext>
                </a:extLst>
              </p:cNvPr>
              <p:cNvSpPr txBox="1"/>
              <p:nvPr/>
            </p:nvSpPr>
            <p:spPr>
              <a:xfrm>
                <a:off x="1393165" y="2768625"/>
                <a:ext cx="6485173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.552436+0.268231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0.359147−0.280222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−0.156946+0.314747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0.0437305−0.466721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0.705985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0.496892−0.139447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0.634922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0.504689+0.1984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0.780996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206BAF-626D-F524-D0C1-9C9DE8584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165" y="2768625"/>
                <a:ext cx="6485173" cy="5777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7820135-333E-8249-FE74-FED925D63528}"/>
              </a:ext>
            </a:extLst>
          </p:cNvPr>
          <p:cNvSpPr/>
          <p:nvPr/>
        </p:nvSpPr>
        <p:spPr>
          <a:xfrm>
            <a:off x="3969544" y="5440134"/>
            <a:ext cx="948864" cy="243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B7582E-188C-AE41-4387-094EA0C7C960}"/>
              </a:ext>
            </a:extLst>
          </p:cNvPr>
          <p:cNvSpPr/>
          <p:nvPr/>
        </p:nvSpPr>
        <p:spPr>
          <a:xfrm>
            <a:off x="5017294" y="5652065"/>
            <a:ext cx="948864" cy="243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198627-00AA-8B47-19CC-BBB49E84FA12}"/>
              </a:ext>
            </a:extLst>
          </p:cNvPr>
          <p:cNvSpPr/>
          <p:nvPr/>
        </p:nvSpPr>
        <p:spPr>
          <a:xfrm>
            <a:off x="6065044" y="5852091"/>
            <a:ext cx="126206" cy="243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829BA-D954-44D3-3C9C-A8FFE64C2177}"/>
              </a:ext>
            </a:extLst>
          </p:cNvPr>
          <p:cNvSpPr txBox="1"/>
          <p:nvPr/>
        </p:nvSpPr>
        <p:spPr>
          <a:xfrm>
            <a:off x="793248" y="5933931"/>
            <a:ext cx="1696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eigenvalues of </a:t>
            </a:r>
            <a:r>
              <a:rPr lang="en-US" sz="1400" b="1" dirty="0"/>
              <a:t>A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3725794-A00C-BF6D-8499-40E4B0B3BA0D}"/>
              </a:ext>
            </a:extLst>
          </p:cNvPr>
          <p:cNvCxnSpPr>
            <a:stCxn id="8" idx="0"/>
            <a:endCxn id="2" idx="0"/>
          </p:cNvCxnSpPr>
          <p:nvPr/>
        </p:nvCxnSpPr>
        <p:spPr>
          <a:xfrm rot="5400000" flipH="1" flipV="1">
            <a:off x="2795905" y="4285860"/>
            <a:ext cx="493797" cy="2802346"/>
          </a:xfrm>
          <a:prstGeom prst="bentConnector3">
            <a:avLst>
              <a:gd name="adj1" fmla="val 13511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207FC0E-02B4-2419-3930-E8D62FC5AF69}"/>
              </a:ext>
            </a:extLst>
          </p:cNvPr>
          <p:cNvCxnSpPr>
            <a:stCxn id="8" idx="3"/>
            <a:endCxn id="3" idx="1"/>
          </p:cNvCxnSpPr>
          <p:nvPr/>
        </p:nvCxnSpPr>
        <p:spPr>
          <a:xfrm flipV="1">
            <a:off x="2490012" y="5774020"/>
            <a:ext cx="2527282" cy="313800"/>
          </a:xfrm>
          <a:prstGeom prst="bentConnector3">
            <a:avLst>
              <a:gd name="adj1" fmla="val 899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9FA21F8-91D7-E102-2A70-B4A8A9456BC6}"/>
              </a:ext>
            </a:extLst>
          </p:cNvPr>
          <p:cNvCxnSpPr>
            <a:cxnSpLocks/>
            <a:stCxn id="8" idx="2"/>
            <a:endCxn id="5" idx="2"/>
          </p:cNvCxnSpPr>
          <p:nvPr/>
        </p:nvCxnSpPr>
        <p:spPr>
          <a:xfrm rot="5400000" flipH="1" flipV="1">
            <a:off x="3812034" y="3925596"/>
            <a:ext cx="145707" cy="4486517"/>
          </a:xfrm>
          <a:prstGeom prst="bentConnector3">
            <a:avLst>
              <a:gd name="adj1" fmla="val -15689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B2CBD-79E9-D9BD-56BF-46333A8F9C47}"/>
              </a:ext>
            </a:extLst>
          </p:cNvPr>
          <p:cNvCxnSpPr/>
          <p:nvPr/>
        </p:nvCxnSpPr>
        <p:spPr>
          <a:xfrm>
            <a:off x="3787173" y="3391591"/>
            <a:ext cx="0" cy="34505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8C8099-E6B6-AA44-3C4C-AF26BD6A6A4C}"/>
              </a:ext>
            </a:extLst>
          </p:cNvPr>
          <p:cNvSpPr txBox="1"/>
          <p:nvPr/>
        </p:nvSpPr>
        <p:spPr>
          <a:xfrm>
            <a:off x="3412064" y="2181162"/>
            <a:ext cx="2793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The three eigenvectors of </a:t>
            </a:r>
            <a:r>
              <a:rPr lang="en-US" sz="1600" b="1" dirty="0"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5DA989-9AA2-E93B-E5A6-A684755ECF65}"/>
              </a:ext>
            </a:extLst>
          </p:cNvPr>
          <p:cNvSpPr txBox="1"/>
          <p:nvPr/>
        </p:nvSpPr>
        <p:spPr>
          <a:xfrm>
            <a:off x="3664169" y="3414960"/>
            <a:ext cx="2793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Invert the Eigenbasis matrix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F1D96-2960-5BC5-04EF-DCB6D54D502F}"/>
              </a:ext>
            </a:extLst>
          </p:cNvPr>
          <p:cNvSpPr txBox="1"/>
          <p:nvPr/>
        </p:nvSpPr>
        <p:spPr>
          <a:xfrm>
            <a:off x="308121" y="2734440"/>
            <a:ext cx="1053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The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Eigenbasis</a:t>
            </a:r>
            <a:endParaRPr lang="en-US" sz="16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17ACE0-94AF-01E4-37C0-A0F5217E5E0B}"/>
                  </a:ext>
                </a:extLst>
              </p:cNvPr>
              <p:cNvSpPr txBox="1"/>
              <p:nvPr/>
            </p:nvSpPr>
            <p:spPr>
              <a:xfrm>
                <a:off x="6957524" y="5381241"/>
                <a:ext cx="10535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6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dirty="0">
                    <a:solidFill>
                      <a:srgbClr val="7030A0"/>
                    </a:solidFill>
                  </a:rPr>
                  <a:t>is a </a:t>
                </a:r>
                <a:r>
                  <a:rPr lang="en-US" sz="1600" i="1" dirty="0">
                    <a:solidFill>
                      <a:srgbClr val="7030A0"/>
                    </a:solidFill>
                  </a:rPr>
                  <a:t>diagonal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matrix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17ACE0-94AF-01E4-37C0-A0F5217E5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524" y="5381241"/>
                <a:ext cx="1053512" cy="830997"/>
              </a:xfrm>
              <a:prstGeom prst="rect">
                <a:avLst/>
              </a:prstGeom>
              <a:blipFill>
                <a:blip r:embed="rId10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53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  <p:bldP spid="21" grpId="0"/>
      <p:bldP spid="22" grpId="0"/>
      <p:bldP spid="25" grpId="0"/>
      <p:bldP spid="36" grpId="0"/>
      <p:bldP spid="2" grpId="0" animBg="1"/>
      <p:bldP spid="3" grpId="0" animBg="1"/>
      <p:bldP spid="5" grpId="0" animBg="1"/>
      <p:bldP spid="8" grpId="0"/>
      <p:bldP spid="9" grpId="0"/>
      <p:bldP spid="14" grpId="0"/>
      <p:bldP spid="15" grpId="0"/>
      <p:bldP spid="1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7BCE5D-4F57-5F86-5429-1DEFA1766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00" y="1468581"/>
            <a:ext cx="6972197" cy="4840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5 – eigenvalues.ipynb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6E1367-6D13-FC30-A4F8-693575884002}"/>
              </a:ext>
            </a:extLst>
          </p:cNvPr>
          <p:cNvGrpSpPr/>
          <p:nvPr/>
        </p:nvGrpSpPr>
        <p:grpSpPr>
          <a:xfrm>
            <a:off x="4051261" y="183936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0A28B8-7D49-8C8C-12B6-2F48DBFA1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C40221-12CF-B6C5-FC86-CBA13E32BE3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E8C0F6-3C32-5940-E63E-D50789305C4D}"/>
              </a:ext>
            </a:extLst>
          </p:cNvPr>
          <p:cNvGrpSpPr/>
          <p:nvPr/>
        </p:nvGrpSpPr>
        <p:grpSpPr>
          <a:xfrm>
            <a:off x="4565933" y="4947592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AB8409-AF5C-8209-9AF6-72197758E1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594706-FD35-1C4E-7ED3-AE6E358F183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4070D1-6155-C661-910C-20F6A92B65B0}"/>
              </a:ext>
            </a:extLst>
          </p:cNvPr>
          <p:cNvGrpSpPr/>
          <p:nvPr/>
        </p:nvGrpSpPr>
        <p:grpSpPr>
          <a:xfrm>
            <a:off x="4720517" y="5570190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2F0D42-190E-433A-8284-835AE5048CD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F470FE-2ECD-6DF7-3437-C5AF598F4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6462DE-DD39-5122-A910-EC0D78FC3AA4}"/>
              </a:ext>
            </a:extLst>
          </p:cNvPr>
          <p:cNvGrpSpPr/>
          <p:nvPr/>
        </p:nvGrpSpPr>
        <p:grpSpPr>
          <a:xfrm>
            <a:off x="7971874" y="5987019"/>
            <a:ext cx="1064340" cy="369332"/>
            <a:chOff x="3647644" y="5421073"/>
            <a:chExt cx="1064340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60077A-1FA8-FC76-29F7-9561D7DA45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157E652-6BB9-BE93-FC6C-26DC529F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CD7AA9F-3D48-B1E3-7A82-302790A92944}"/>
                  </a:ext>
                </a:extLst>
              </p:cNvPr>
              <p:cNvSpPr txBox="1"/>
              <p:nvPr/>
            </p:nvSpPr>
            <p:spPr>
              <a:xfrm>
                <a:off x="5942901" y="5616356"/>
                <a:ext cx="14423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Eigenbasis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CD7AA9F-3D48-B1E3-7A82-302790A92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901" y="5616356"/>
                <a:ext cx="1442383" cy="276999"/>
              </a:xfrm>
              <a:prstGeom prst="rect">
                <a:avLst/>
              </a:prstGeom>
              <a:blipFill>
                <a:blip r:embed="rId4"/>
                <a:stretch>
                  <a:fillRect l="-424" t="-28261" r="-1016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BEEA978-6464-10E5-819A-EB3AAB2EB274}"/>
              </a:ext>
            </a:extLst>
          </p:cNvPr>
          <p:cNvSpPr/>
          <p:nvPr/>
        </p:nvSpPr>
        <p:spPr>
          <a:xfrm>
            <a:off x="5183981" y="6053138"/>
            <a:ext cx="997744" cy="20716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AF1F8-30A5-6A67-43AC-352AF19C95A8}"/>
              </a:ext>
            </a:extLst>
          </p:cNvPr>
          <p:cNvSpPr txBox="1"/>
          <p:nvPr/>
        </p:nvSpPr>
        <p:spPr>
          <a:xfrm>
            <a:off x="5015516" y="3608467"/>
            <a:ext cx="2843981" cy="92333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German typeface (font) </a:t>
            </a:r>
            <a:r>
              <a:rPr lang="en-US" b="1" dirty="0">
                <a:solidFill>
                  <a:srgbClr val="7030A0"/>
                </a:solidFill>
              </a:rPr>
              <a:t>Fraktur</a:t>
            </a:r>
            <a:r>
              <a:rPr lang="en-US" dirty="0">
                <a:solidFill>
                  <a:srgbClr val="7030A0"/>
                </a:solidFill>
              </a:rPr>
              <a:t> comes the Latin </a:t>
            </a:r>
            <a:r>
              <a:rPr lang="en-US" i="1" dirty="0">
                <a:solidFill>
                  <a:srgbClr val="7030A0"/>
                </a:solidFill>
              </a:rPr>
              <a:t>fractus</a:t>
            </a:r>
            <a:r>
              <a:rPr lang="en-US" dirty="0">
                <a:solidFill>
                  <a:srgbClr val="7030A0"/>
                </a:solidFill>
              </a:rPr>
              <a:t> meaning "broken"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2EFB1E3-287F-B16A-DFD6-DF8358EBBF8A}"/>
              </a:ext>
            </a:extLst>
          </p:cNvPr>
          <p:cNvCxnSpPr>
            <a:stCxn id="8" idx="2"/>
            <a:endCxn id="2" idx="0"/>
          </p:cNvCxnSpPr>
          <p:nvPr/>
        </p:nvCxnSpPr>
        <p:spPr>
          <a:xfrm rot="5400000" flipH="1" flipV="1">
            <a:off x="4734263" y="4557057"/>
            <a:ext cx="2651834" cy="754654"/>
          </a:xfrm>
          <a:prstGeom prst="bentConnector5">
            <a:avLst>
              <a:gd name="adj1" fmla="val -8620"/>
              <a:gd name="adj2" fmla="val -679871"/>
              <a:gd name="adj3" fmla="val 10951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36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8" grpId="0" animBg="1"/>
      <p:bldP spid="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58974-25C7-D770-3FCA-043B9D23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87" y="1646265"/>
            <a:ext cx="8322827" cy="3894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5 – eigenvalues.ipynb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C382322-7B2C-2776-D5F1-3A283518CEF4}"/>
              </a:ext>
            </a:extLst>
          </p:cNvPr>
          <p:cNvGrpSpPr/>
          <p:nvPr/>
        </p:nvGrpSpPr>
        <p:grpSpPr>
          <a:xfrm>
            <a:off x="5488418" y="1884644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88200F-5B88-705C-65C9-ABA70DB0FF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E71D0-011F-DA18-F7C8-DFE966FF40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0F958-9DB6-0130-44AF-783101921BB7}"/>
              </a:ext>
            </a:extLst>
          </p:cNvPr>
          <p:cNvGrpSpPr/>
          <p:nvPr/>
        </p:nvGrpSpPr>
        <p:grpSpPr>
          <a:xfrm>
            <a:off x="4132325" y="449702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4163CEE-C6C2-DEE0-C997-FB9B87813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959FC0-EA9C-D08F-10B1-9D6EF31A91E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9A42D9-DBA4-16D3-6102-407B77B5DAD1}"/>
              </a:ext>
            </a:extLst>
          </p:cNvPr>
          <p:cNvGrpSpPr/>
          <p:nvPr/>
        </p:nvGrpSpPr>
        <p:grpSpPr>
          <a:xfrm>
            <a:off x="6674416" y="5210372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062A71-C94A-7C5A-A7E0-626FD71444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61A4DA8-A4C9-AE9B-9048-80C6148381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0AB29A-50DC-1AD7-6BC4-0B640C405402}"/>
                  </a:ext>
                </a:extLst>
              </p:cNvPr>
              <p:cNvSpPr txBox="1"/>
              <p:nvPr/>
            </p:nvSpPr>
            <p:spPr>
              <a:xfrm>
                <a:off x="6565050" y="1930810"/>
                <a:ext cx="168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𝔅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0AB29A-50DC-1AD7-6BC4-0B640C405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050" y="1930810"/>
                <a:ext cx="1685270" cy="276999"/>
              </a:xfrm>
              <a:prstGeom prst="rect">
                <a:avLst/>
              </a:prstGeom>
              <a:blipFill>
                <a:blip r:embed="rId4"/>
                <a:stretch>
                  <a:fillRect l="-2899" t="-444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19DD46-BD48-4E72-2189-DE79B4CD8CA7}"/>
                  </a:ext>
                </a:extLst>
              </p:cNvPr>
              <p:cNvSpPr txBox="1"/>
              <p:nvPr/>
            </p:nvSpPr>
            <p:spPr>
              <a:xfrm>
                <a:off x="5417891" y="5864830"/>
                <a:ext cx="1205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1800" dirty="0">
                    <a:solidFill>
                      <a:srgbClr val="7030A0"/>
                    </a:solidFill>
                  </a:rPr>
                  <a:t>t2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</m:oMath>
                </a14:m>
                <a:endParaRPr lang="en-US" sz="18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19DD46-BD48-4E72-2189-DE79B4CD8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891" y="5864830"/>
                <a:ext cx="1205834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E097CF-2762-D9EA-F8F6-9C70C4D17BE5}"/>
                  </a:ext>
                </a:extLst>
              </p:cNvPr>
              <p:cNvSpPr txBox="1"/>
              <p:nvPr/>
            </p:nvSpPr>
            <p:spPr>
              <a:xfrm>
                <a:off x="2520275" y="5864830"/>
                <a:ext cx="21222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7030A0"/>
                    </a:solidFill>
                    <a:effectLst/>
                    <a:ea typeface="Cambria Math" panose="02040503050406030204" pitchFamily="18" charset="0"/>
                  </a:rPr>
                  <a:t>t1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E097CF-2762-D9EA-F8F6-9C70C4D1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275" y="5864830"/>
                <a:ext cx="2122231" cy="369332"/>
              </a:xfrm>
              <a:prstGeom prst="rect">
                <a:avLst/>
              </a:prstGeom>
              <a:blipFill>
                <a:blip r:embed="rId6"/>
                <a:stretch>
                  <a:fillRect l="-28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5600EED-1A2B-CF32-19B4-5B080BD15703}"/>
              </a:ext>
            </a:extLst>
          </p:cNvPr>
          <p:cNvSpPr/>
          <p:nvPr/>
        </p:nvSpPr>
        <p:spPr>
          <a:xfrm>
            <a:off x="3498578" y="1965727"/>
            <a:ext cx="1506746" cy="20716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1BFBA8-B6E7-D433-8E01-9F5AB415ECDB}"/>
                  </a:ext>
                </a:extLst>
              </p:cNvPr>
              <p:cNvSpPr txBox="1"/>
              <p:nvPr/>
            </p:nvSpPr>
            <p:spPr>
              <a:xfrm>
                <a:off x="5160871" y="4497026"/>
                <a:ext cx="22468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1" i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1800" b="1" i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Diagonal Matrix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1BFBA8-B6E7-D433-8E01-9F5AB415E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871" y="4497026"/>
                <a:ext cx="2246814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FFF38A9-D58A-CBED-26C2-29C014E0CA07}"/>
              </a:ext>
            </a:extLst>
          </p:cNvPr>
          <p:cNvSpPr/>
          <p:nvPr/>
        </p:nvSpPr>
        <p:spPr>
          <a:xfrm>
            <a:off x="410587" y="4067503"/>
            <a:ext cx="7448523" cy="47569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FD8106-C906-3CC3-344F-4C110EF1ED02}"/>
              </a:ext>
            </a:extLst>
          </p:cNvPr>
          <p:cNvSpPr/>
          <p:nvPr/>
        </p:nvSpPr>
        <p:spPr>
          <a:xfrm>
            <a:off x="408063" y="5025707"/>
            <a:ext cx="7687530" cy="24714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C3CCF6-2B8D-F7C0-2444-B2F14248A6C9}"/>
              </a:ext>
            </a:extLst>
          </p:cNvPr>
          <p:cNvCxnSpPr>
            <a:cxnSpLocks/>
          </p:cNvCxnSpPr>
          <p:nvPr/>
        </p:nvCxnSpPr>
        <p:spPr>
          <a:xfrm flipV="1">
            <a:off x="5185144" y="5421232"/>
            <a:ext cx="0" cy="5009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AA2305-3612-4CB1-5097-97542BE5EB56}"/>
              </a:ext>
            </a:extLst>
          </p:cNvPr>
          <p:cNvSpPr txBox="1"/>
          <p:nvPr/>
        </p:nvSpPr>
        <p:spPr>
          <a:xfrm>
            <a:off x="444862" y="5673578"/>
            <a:ext cx="156866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C8487"/>
                </a:solidFill>
              </a:rPr>
              <a:t>The Schur Product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D1769B-0959-8632-A619-E469DAED18E5}"/>
              </a:ext>
            </a:extLst>
          </p:cNvPr>
          <p:cNvCxnSpPr>
            <a:cxnSpLocks/>
          </p:cNvCxnSpPr>
          <p:nvPr/>
        </p:nvCxnSpPr>
        <p:spPr>
          <a:xfrm flipH="1">
            <a:off x="1562762" y="5210372"/>
            <a:ext cx="809948" cy="544991"/>
          </a:xfrm>
          <a:prstGeom prst="straightConnector1">
            <a:avLst/>
          </a:prstGeom>
          <a:ln w="28575">
            <a:solidFill>
              <a:srgbClr val="4C84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40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27" grpId="0"/>
      <p:bldP spid="6" grpId="0" animBg="1"/>
      <p:bldP spid="19" grpId="0"/>
      <p:bldP spid="2" grpId="0" animBg="1"/>
      <p:bldP spid="5" grpId="0" animBg="1"/>
      <p:bldP spid="2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8723BF-7864-7EB2-01AB-DC794AE50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00" y="1463937"/>
            <a:ext cx="7007311" cy="5141815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eigenvalues.ipynb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AE736E-40C2-D0DF-AAE2-E3536975D218}"/>
              </a:ext>
            </a:extLst>
          </p:cNvPr>
          <p:cNvSpPr/>
          <p:nvPr/>
        </p:nvSpPr>
        <p:spPr>
          <a:xfrm>
            <a:off x="4364290" y="2461387"/>
            <a:ext cx="1468953" cy="9124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A4CFC7-D3A7-A18E-5EC6-F60668C08295}"/>
              </a:ext>
            </a:extLst>
          </p:cNvPr>
          <p:cNvSpPr/>
          <p:nvPr/>
        </p:nvSpPr>
        <p:spPr>
          <a:xfrm>
            <a:off x="4043630" y="4417583"/>
            <a:ext cx="842695" cy="1734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1651A4-09AB-E649-F941-7BDE39F6ABB8}"/>
              </a:ext>
            </a:extLst>
          </p:cNvPr>
          <p:cNvSpPr/>
          <p:nvPr/>
        </p:nvSpPr>
        <p:spPr>
          <a:xfrm>
            <a:off x="4941470" y="4783374"/>
            <a:ext cx="152927" cy="1934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B73067-4695-4C47-F097-5D64F8E6343D}"/>
              </a:ext>
            </a:extLst>
          </p:cNvPr>
          <p:cNvSpPr/>
          <p:nvPr/>
        </p:nvSpPr>
        <p:spPr>
          <a:xfrm>
            <a:off x="5195920" y="5163396"/>
            <a:ext cx="785780" cy="18965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5AD08A-E6C6-02E9-D9B5-1949203E7BF7}"/>
              </a:ext>
            </a:extLst>
          </p:cNvPr>
          <p:cNvSpPr/>
          <p:nvPr/>
        </p:nvSpPr>
        <p:spPr>
          <a:xfrm>
            <a:off x="1957326" y="5393253"/>
            <a:ext cx="842695" cy="1734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7A5749-7F63-3BD0-B88E-CDD765AC046E}"/>
              </a:ext>
            </a:extLst>
          </p:cNvPr>
          <p:cNvSpPr/>
          <p:nvPr/>
        </p:nvSpPr>
        <p:spPr>
          <a:xfrm>
            <a:off x="2855166" y="5759044"/>
            <a:ext cx="152927" cy="1934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0735DF-6CEC-1006-622D-91CFAAA32E2B}"/>
              </a:ext>
            </a:extLst>
          </p:cNvPr>
          <p:cNvSpPr/>
          <p:nvPr/>
        </p:nvSpPr>
        <p:spPr>
          <a:xfrm>
            <a:off x="3109616" y="6139066"/>
            <a:ext cx="785780" cy="18965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2182A3-375E-27AE-E25E-7BF30D8D6C74}"/>
              </a:ext>
            </a:extLst>
          </p:cNvPr>
          <p:cNvSpPr txBox="1"/>
          <p:nvPr/>
        </p:nvSpPr>
        <p:spPr>
          <a:xfrm>
            <a:off x="6690457" y="1325125"/>
            <a:ext cx="1887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Eigenvectors </a:t>
            </a:r>
            <a:r>
              <a:rPr lang="en-US" dirty="0">
                <a:solidFill>
                  <a:srgbClr val="FF0000"/>
                </a:solidFill>
              </a:rPr>
              <a:t>form the columns in the eigenbasis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765235-D189-3D7B-C8E8-3DAC1BDAD528}"/>
              </a:ext>
            </a:extLst>
          </p:cNvPr>
          <p:cNvCxnSpPr/>
          <p:nvPr/>
        </p:nvCxnSpPr>
        <p:spPr>
          <a:xfrm flipH="1">
            <a:off x="5833243" y="2035524"/>
            <a:ext cx="1056288" cy="4258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7C5393-66E8-7DBF-7BA3-B6A1F04BC61D}"/>
              </a:ext>
            </a:extLst>
          </p:cNvPr>
          <p:cNvCxnSpPr/>
          <p:nvPr/>
        </p:nvCxnSpPr>
        <p:spPr>
          <a:xfrm>
            <a:off x="3208282" y="6487511"/>
            <a:ext cx="13716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04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9" grpId="0" animBg="1"/>
      <p:bldP spid="22" grpId="0" animBg="1"/>
      <p:bldP spid="2" grpId="0" animBg="1"/>
      <p:bldP spid="8" grpId="0" animBg="1"/>
      <p:bldP spid="10" grpId="0" animBg="1"/>
      <p:bldP spid="11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Powers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7144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Given eigenvalues and eigenvectors, we can find their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owner</a:t>
                </a:r>
                <a:r>
                  <a:rPr lang="en-US" sz="2400" dirty="0"/>
                  <a:t> matrix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using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eigendecomposition</a:t>
                </a:r>
                <a:r>
                  <a:rPr lang="en-US" sz="2400" dirty="0"/>
                  <a:t> (if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i="1" dirty="0"/>
                  <a:t>diagonalizable</a:t>
                </a:r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 i="0" smtClean="0">
                          <a:effectLst>
                            <a:glow rad="1397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Because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n>
                          <a:solidFill>
                            <a:sysClr val="windowText" lastClr="000000"/>
                          </a:solidFill>
                        </a:ln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diagonal</a:t>
                </a:r>
                <a:r>
                  <a:rPr lang="en-US" sz="2400" i="1" dirty="0"/>
                  <a:t> </a:t>
                </a:r>
                <a:r>
                  <a:rPr lang="en-US" sz="2400" dirty="0"/>
                  <a:t>(i.e., mostly zeros) we can more </a:t>
                </a:r>
                <a:r>
                  <a:rPr lang="en-US" sz="2400" i="1" dirty="0"/>
                  <a:t>easily</a:t>
                </a:r>
                <a:r>
                  <a:rPr lang="en-US" sz="2400" dirty="0"/>
                  <a:t> raise it to a </a:t>
                </a:r>
                <a:r>
                  <a:rPr lang="en-US" sz="2400" u="sng" dirty="0"/>
                  <a:t>power</a:t>
                </a:r>
                <a:r>
                  <a:rPr lang="en-US" sz="2400" dirty="0"/>
                  <a:t> than matrix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US" sz="2400" b="1" dirty="0"/>
              </a:p>
              <a:p>
                <a:endParaRPr lang="en-US" sz="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 smtClean="0">
                              <a:effectLst>
                                <a:glow rad="1397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)⋅(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∙⋯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71440" cy="4590941"/>
              </a:xfrm>
              <a:blipFill>
                <a:blip r:embed="rId2"/>
                <a:stretch>
                  <a:fillRect l="-994" t="-1857" r="-1606" b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8858A0-FA76-4165-72ED-DD2347496A0C}"/>
              </a:ext>
            </a:extLst>
          </p:cNvPr>
          <p:cNvSpPr/>
          <p:nvPr/>
        </p:nvSpPr>
        <p:spPr>
          <a:xfrm>
            <a:off x="3423742" y="6061840"/>
            <a:ext cx="386255" cy="384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F873D-FD44-30C5-E7F0-536A645801B2}"/>
              </a:ext>
            </a:extLst>
          </p:cNvPr>
          <p:cNvSpPr/>
          <p:nvPr/>
        </p:nvSpPr>
        <p:spPr>
          <a:xfrm>
            <a:off x="4635064" y="6061840"/>
            <a:ext cx="386255" cy="384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E506A04-BC9B-FA73-C1C6-A566B9FD9B6D}"/>
              </a:ext>
            </a:extLst>
          </p:cNvPr>
          <p:cNvCxnSpPr>
            <a:cxnSpLocks/>
            <a:stCxn id="2" idx="2"/>
            <a:endCxn id="5" idx="2"/>
          </p:cNvCxnSpPr>
          <p:nvPr/>
        </p:nvCxnSpPr>
        <p:spPr>
          <a:xfrm rot="16200000" flipH="1">
            <a:off x="4222531" y="5840382"/>
            <a:ext cx="12700" cy="1211322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3D3745-6679-8E26-5B2A-94AE04E5CC94}"/>
              </a:ext>
            </a:extLst>
          </p:cNvPr>
          <p:cNvSpPr txBox="1"/>
          <p:nvPr/>
        </p:nvSpPr>
        <p:spPr>
          <a:xfrm>
            <a:off x="203966" y="4676845"/>
            <a:ext cx="11981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Matrix multiplication is </a:t>
            </a:r>
            <a:r>
              <a:rPr lang="en-US" sz="1400" b="1" dirty="0">
                <a:solidFill>
                  <a:srgbClr val="7030A0"/>
                </a:solidFill>
              </a:rPr>
              <a:t>associative</a:t>
            </a:r>
            <a:r>
              <a:rPr lang="en-US" sz="1400" dirty="0">
                <a:solidFill>
                  <a:srgbClr val="7030A0"/>
                </a:solidFill>
              </a:rPr>
              <a:t> but not generally </a:t>
            </a:r>
            <a:r>
              <a:rPr lang="en-US" sz="1400" i="1" dirty="0">
                <a:solidFill>
                  <a:srgbClr val="7030A0"/>
                </a:solidFill>
              </a:rPr>
              <a:t>commutative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2CEA6D-9CD1-14C3-2107-9CB197AB4E42}"/>
              </a:ext>
            </a:extLst>
          </p:cNvPr>
          <p:cNvGrpSpPr/>
          <p:nvPr/>
        </p:nvGrpSpPr>
        <p:grpSpPr>
          <a:xfrm>
            <a:off x="3145221" y="4848645"/>
            <a:ext cx="1140693" cy="520697"/>
            <a:chOff x="3145221" y="4848645"/>
            <a:chExt cx="1140693" cy="52069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CA73456-92AA-0B98-1B34-B4016B962A41}"/>
                </a:ext>
              </a:extLst>
            </p:cNvPr>
            <p:cNvCxnSpPr/>
            <p:nvPr/>
          </p:nvCxnSpPr>
          <p:spPr>
            <a:xfrm flipV="1">
              <a:off x="3145221" y="5037083"/>
              <a:ext cx="977462" cy="33225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A9F96CE-C888-7291-00A6-F405692E34CE}"/>
                    </a:ext>
                  </a:extLst>
                </p:cNvPr>
                <p:cNvSpPr txBox="1"/>
                <p:nvPr/>
              </p:nvSpPr>
              <p:spPr>
                <a:xfrm>
                  <a:off x="4092115" y="4848645"/>
                  <a:ext cx="19379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0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oMath>
                    </m:oMathPara>
                  </a14:m>
                  <a:endParaRPr lang="en-US" sz="1400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A9F96CE-C888-7291-00A6-F405692E3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2115" y="4848645"/>
                  <a:ext cx="193799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9FDCDF-7E86-A8E4-2DCE-0EB032600151}"/>
              </a:ext>
            </a:extLst>
          </p:cNvPr>
          <p:cNvGrpSpPr/>
          <p:nvPr/>
        </p:nvGrpSpPr>
        <p:grpSpPr>
          <a:xfrm>
            <a:off x="5021319" y="4848645"/>
            <a:ext cx="1119182" cy="520696"/>
            <a:chOff x="5021319" y="4848645"/>
            <a:chExt cx="1119182" cy="52069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22CF80-BA11-A661-DBCB-C2B026AA7349}"/>
                </a:ext>
              </a:extLst>
            </p:cNvPr>
            <p:cNvCxnSpPr/>
            <p:nvPr/>
          </p:nvCxnSpPr>
          <p:spPr>
            <a:xfrm flipV="1">
              <a:off x="5021319" y="5037082"/>
              <a:ext cx="977462" cy="33225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35BEE8B-921C-4738-40AC-5B3E4829CA7E}"/>
                    </a:ext>
                  </a:extLst>
                </p:cNvPr>
                <p:cNvSpPr txBox="1"/>
                <p:nvPr/>
              </p:nvSpPr>
              <p:spPr>
                <a:xfrm>
                  <a:off x="5946702" y="4848645"/>
                  <a:ext cx="19379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0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oMath>
                    </m:oMathPara>
                  </a14:m>
                  <a:endParaRPr lang="en-US" sz="1400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35BEE8B-921C-4738-40AC-5B3E4829CA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6702" y="4848645"/>
                  <a:ext cx="193799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97E974D-D930-6385-23B2-E44B4DAE4ABA}"/>
              </a:ext>
            </a:extLst>
          </p:cNvPr>
          <p:cNvSpPr/>
          <p:nvPr/>
        </p:nvSpPr>
        <p:spPr>
          <a:xfrm>
            <a:off x="8023557" y="3289738"/>
            <a:ext cx="331076" cy="246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AB4EEAA-EA9C-7F4A-6FB8-8AEE6CF7DB4D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rot="5400000" flipH="1" flipV="1">
            <a:off x="5246089" y="3118835"/>
            <a:ext cx="2525109" cy="3360903"/>
          </a:xfrm>
          <a:prstGeom prst="bentConnector3">
            <a:avLst>
              <a:gd name="adj1" fmla="val 411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99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0A09262-5AE8-5BB6-7E26-BE028DC13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20" y="1574784"/>
            <a:ext cx="8237227" cy="39784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6 – eigenvalues.ipynb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13EDF4-B843-3653-E24B-F1ECDF5F1618}"/>
              </a:ext>
            </a:extLst>
          </p:cNvPr>
          <p:cNvGrpSpPr/>
          <p:nvPr/>
        </p:nvGrpSpPr>
        <p:grpSpPr>
          <a:xfrm>
            <a:off x="7900305" y="2039779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2A78C8-1BFC-1D08-970B-0A1B8D8B8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1DF166-392C-A880-6D69-4B07525D7A3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096816-DA54-1C23-2BEC-FEF5CAF59BEF}"/>
              </a:ext>
            </a:extLst>
          </p:cNvPr>
          <p:cNvGrpSpPr/>
          <p:nvPr/>
        </p:nvGrpSpPr>
        <p:grpSpPr>
          <a:xfrm>
            <a:off x="4550125" y="3260100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E011813-F319-0706-D69B-EE5E40F2C9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85BAEE-046C-3B57-83EC-3B86E6F21D9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EA703-5703-C92B-18E6-435C05FE281C}"/>
              </a:ext>
            </a:extLst>
          </p:cNvPr>
          <p:cNvGrpSpPr/>
          <p:nvPr/>
        </p:nvGrpSpPr>
        <p:grpSpPr>
          <a:xfrm>
            <a:off x="4762961" y="3991544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C0A8F5-E293-B63B-E58B-21A9864B588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EEC636-A8E1-9A5E-5624-F6086D64E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A139BD-62DC-8ABD-3D7B-1FA1F184C727}"/>
              </a:ext>
            </a:extLst>
          </p:cNvPr>
          <p:cNvGrpSpPr/>
          <p:nvPr/>
        </p:nvGrpSpPr>
        <p:grpSpPr>
          <a:xfrm>
            <a:off x="7067821" y="4987165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D3745A-2C23-58BE-042C-7A48C60F127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0B6BB9D-4D4A-3CFB-38BF-19227F1FD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AE6A14-0FA6-2A48-6592-2AF9D69590F2}"/>
                  </a:ext>
                </a:extLst>
              </p:cNvPr>
              <p:cNvSpPr txBox="1"/>
              <p:nvPr/>
            </p:nvSpPr>
            <p:spPr>
              <a:xfrm>
                <a:off x="5766889" y="3976155"/>
                <a:ext cx="59449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AE6A14-0FA6-2A48-6592-2AF9D6959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89" y="3976155"/>
                <a:ext cx="59449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AE046F-7E29-7E84-87CF-41C3CA971802}"/>
                  </a:ext>
                </a:extLst>
              </p:cNvPr>
              <p:cNvSpPr txBox="1"/>
              <p:nvPr/>
            </p:nvSpPr>
            <p:spPr>
              <a:xfrm>
                <a:off x="7982387" y="4971776"/>
                <a:ext cx="5833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AE046F-7E29-7E84-87CF-41C3CA971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387" y="4971776"/>
                <a:ext cx="58332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91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8A857-1002-95FC-2F6B-2BB40D9CD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877" y="1468581"/>
            <a:ext cx="7219251" cy="49289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6 – eigenvalues.ipynb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2C3F2D-3EBF-18C0-ED68-FD7D55D362A6}"/>
              </a:ext>
            </a:extLst>
          </p:cNvPr>
          <p:cNvGrpSpPr/>
          <p:nvPr/>
        </p:nvGrpSpPr>
        <p:grpSpPr>
          <a:xfrm>
            <a:off x="7354361" y="1677599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4902063-B0AB-9284-894D-38B470F1F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5090AD-4E7A-1AD6-79E1-D2468C7F413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A83A6F-8721-BF8B-165A-75234CBC4A0D}"/>
              </a:ext>
            </a:extLst>
          </p:cNvPr>
          <p:cNvGrpSpPr/>
          <p:nvPr/>
        </p:nvGrpSpPr>
        <p:grpSpPr>
          <a:xfrm>
            <a:off x="8025421" y="2896640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30F53B1-35CF-56F2-00C7-13420B325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4E1A49-B799-48B0-9890-00DCF2100A1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4B10D4-CEAB-CF47-D645-99C185E72F30}"/>
              </a:ext>
            </a:extLst>
          </p:cNvPr>
          <p:cNvGrpSpPr/>
          <p:nvPr/>
        </p:nvGrpSpPr>
        <p:grpSpPr>
          <a:xfrm>
            <a:off x="6654770" y="3139740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D09642-F642-721D-E540-A5D4E7D6EA0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4808CF9-BAC6-C769-34FF-AAF337702F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2F38429-1D05-17C5-2363-DA35BD716463}"/>
              </a:ext>
            </a:extLst>
          </p:cNvPr>
          <p:cNvGrpSpPr/>
          <p:nvPr/>
        </p:nvGrpSpPr>
        <p:grpSpPr>
          <a:xfrm>
            <a:off x="6566066" y="3748388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7A5D06-C559-496A-A2D5-10A6A81692D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CCE493B-83FC-FC66-E52A-C358E9AE50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3C34C5-0AB3-2769-9174-31392181E826}"/>
                  </a:ext>
                </a:extLst>
              </p:cNvPr>
              <p:cNvSpPr txBox="1"/>
              <p:nvPr/>
            </p:nvSpPr>
            <p:spPr>
              <a:xfrm>
                <a:off x="4513903" y="4431385"/>
                <a:ext cx="1871971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solidFill>
                      <a:srgbClr val="7030A0"/>
                    </a:solidFill>
                  </a:rPr>
                  <a:t>t1</a:t>
                </a:r>
                <a:r>
                  <a:rPr lang="en-US" sz="1800" b="0" dirty="0"/>
                  <a:t> =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𝕭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𝚲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l-GR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</m:e>
                      <m:sup>
                        <m: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3C34C5-0AB3-2769-9174-31392181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903" y="4431385"/>
                <a:ext cx="1871971" cy="374270"/>
              </a:xfrm>
              <a:prstGeom prst="rect">
                <a:avLst/>
              </a:prstGeom>
              <a:blipFill>
                <a:blip r:embed="rId4"/>
                <a:stretch>
                  <a:fillRect l="-2597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4F6CA2-9E12-40BD-0B61-DB1E0856F5AF}"/>
                  </a:ext>
                </a:extLst>
              </p:cNvPr>
              <p:cNvSpPr txBox="1"/>
              <p:nvPr/>
            </p:nvSpPr>
            <p:spPr>
              <a:xfrm>
                <a:off x="6553096" y="4431385"/>
                <a:ext cx="107731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solidFill>
                      <a:srgbClr val="7030A0"/>
                    </a:solidFill>
                  </a:rPr>
                  <a:t>t2</a:t>
                </a:r>
                <a:r>
                  <a:rPr lang="en-US" sz="1800" b="0" dirty="0"/>
                  <a:t>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4F6CA2-9E12-40BD-0B61-DB1E0856F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096" y="4431385"/>
                <a:ext cx="1077310" cy="374270"/>
              </a:xfrm>
              <a:prstGeom prst="rect">
                <a:avLst/>
              </a:prstGeom>
              <a:blipFill>
                <a:blip r:embed="rId5"/>
                <a:stretch>
                  <a:fillRect l="-5085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16A7CBE-BD41-DE1B-23DE-4DAC88935905}"/>
              </a:ext>
            </a:extLst>
          </p:cNvPr>
          <p:cNvGrpSpPr/>
          <p:nvPr/>
        </p:nvGrpSpPr>
        <p:grpSpPr>
          <a:xfrm>
            <a:off x="6522470" y="5593334"/>
            <a:ext cx="1068643" cy="369332"/>
            <a:chOff x="3647644" y="5359159"/>
            <a:chExt cx="1068643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21DE79-CBA9-C331-2225-3B210D9DCA4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AF143C-461E-A1C3-DC4A-3320B4A92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9F642CF-9122-FA01-6BF3-353298DA2C22}"/>
              </a:ext>
            </a:extLst>
          </p:cNvPr>
          <p:cNvSpPr/>
          <p:nvPr/>
        </p:nvSpPr>
        <p:spPr>
          <a:xfrm>
            <a:off x="2309648" y="1504296"/>
            <a:ext cx="1500352" cy="209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AADA03-1A0F-BA80-63F9-B9AD10D34988}"/>
              </a:ext>
            </a:extLst>
          </p:cNvPr>
          <p:cNvSpPr/>
          <p:nvPr/>
        </p:nvSpPr>
        <p:spPr>
          <a:xfrm>
            <a:off x="4699766" y="3209925"/>
            <a:ext cx="1951829" cy="22859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3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2" grpId="0" animBg="1"/>
      <p:bldP spid="9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0B5E2-3BA7-8F98-014D-361D2F130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366" y="1452764"/>
            <a:ext cx="3295994" cy="4727711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eigenvalues.ipynb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44AF80-291D-A4CC-F9B9-3AD6AACD1E4E}"/>
              </a:ext>
            </a:extLst>
          </p:cNvPr>
          <p:cNvSpPr/>
          <p:nvPr/>
        </p:nvSpPr>
        <p:spPr>
          <a:xfrm>
            <a:off x="2183524" y="3736430"/>
            <a:ext cx="3570890" cy="693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73E29C-7515-D998-6C2E-762AB6EED44E}"/>
              </a:ext>
            </a:extLst>
          </p:cNvPr>
          <p:cNvGrpSpPr/>
          <p:nvPr/>
        </p:nvGrpSpPr>
        <p:grpSpPr>
          <a:xfrm>
            <a:off x="4832129" y="3208283"/>
            <a:ext cx="3749470" cy="819807"/>
            <a:chOff x="4832129" y="3208283"/>
            <a:chExt cx="3749470" cy="8198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C827DA9-E4DC-456D-21CF-61D21F6989FE}"/>
                    </a:ext>
                  </a:extLst>
                </p:cNvPr>
                <p:cNvSpPr txBox="1"/>
                <p:nvPr/>
              </p:nvSpPr>
              <p:spPr>
                <a:xfrm>
                  <a:off x="4871544" y="3296078"/>
                  <a:ext cx="3710055" cy="6163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effectLst>
                                  <a:glow rad="1397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C827DA9-E4DC-456D-21CF-61D21F6989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1544" y="3296078"/>
                  <a:ext cx="3710055" cy="616387"/>
                </a:xfrm>
                <a:prstGeom prst="rect">
                  <a:avLst/>
                </a:prstGeom>
                <a:blipFill>
                  <a:blip r:embed="rId4"/>
                  <a:stretch>
                    <a:fillRect l="-1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F8F84A-07E2-B4D7-8012-74FA115D28A2}"/>
                </a:ext>
              </a:extLst>
            </p:cNvPr>
            <p:cNvSpPr/>
            <p:nvPr/>
          </p:nvSpPr>
          <p:spPr>
            <a:xfrm>
              <a:off x="4832129" y="3208283"/>
              <a:ext cx="3710055" cy="8198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1751BDF-DF8F-EA7E-868D-F5833B0A0521}"/>
              </a:ext>
            </a:extLst>
          </p:cNvPr>
          <p:cNvSpPr/>
          <p:nvPr/>
        </p:nvSpPr>
        <p:spPr>
          <a:xfrm>
            <a:off x="2183524" y="4490249"/>
            <a:ext cx="3221420" cy="2048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18978C-8C40-8E6F-7056-64DE13CF3245}"/>
                  </a:ext>
                </a:extLst>
              </p:cNvPr>
              <p:cNvSpPr txBox="1"/>
              <p:nvPr/>
            </p:nvSpPr>
            <p:spPr>
              <a:xfrm>
                <a:off x="3697014" y="3004067"/>
                <a:ext cx="5202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18978C-8C40-8E6F-7056-64DE13CF3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014" y="3004067"/>
                <a:ext cx="52026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9F55B8-424A-54DB-00A1-EDEA1C59A0B0}"/>
                  </a:ext>
                </a:extLst>
              </p:cNvPr>
              <p:cNvSpPr txBox="1"/>
              <p:nvPr/>
            </p:nvSpPr>
            <p:spPr>
              <a:xfrm>
                <a:off x="3697014" y="3437998"/>
                <a:ext cx="5202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9F55B8-424A-54DB-00A1-EDEA1C59A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014" y="3437998"/>
                <a:ext cx="52026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EBB77E-B83D-B3CB-FE2B-EBBCB20B3029}"/>
              </a:ext>
            </a:extLst>
          </p:cNvPr>
          <p:cNvCxnSpPr>
            <a:cxnSpLocks/>
          </p:cNvCxnSpPr>
          <p:nvPr/>
        </p:nvCxnSpPr>
        <p:spPr>
          <a:xfrm flipH="1">
            <a:off x="3239814" y="3157955"/>
            <a:ext cx="592411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20D9C8-86AB-7C53-BE93-CB0ADBC7D1F8}"/>
              </a:ext>
            </a:extLst>
          </p:cNvPr>
          <p:cNvCxnSpPr>
            <a:cxnSpLocks/>
          </p:cNvCxnSpPr>
          <p:nvPr/>
        </p:nvCxnSpPr>
        <p:spPr>
          <a:xfrm flipH="1">
            <a:off x="3536019" y="3601411"/>
            <a:ext cx="296206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78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/>
      <p:bldP spid="11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Commutation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 matrix expressed using </a:t>
                </a:r>
                <a:r>
                  <a:rPr lang="en-US" sz="2400" b="1" dirty="0"/>
                  <a:t>one set of its basis vectors </a:t>
                </a:r>
                <a:r>
                  <a:rPr lang="en-US" sz="2400" dirty="0"/>
                  <a:t>may not reveal any interesting features, but if we express the </a:t>
                </a:r>
                <a:r>
                  <a:rPr lang="en-US" sz="2400" b="1" dirty="0"/>
                  <a:t>same</a:t>
                </a:r>
                <a:r>
                  <a:rPr lang="en-US" sz="2400" dirty="0"/>
                  <a:t> matrix using a </a:t>
                </a:r>
                <a:r>
                  <a:rPr lang="en-US" sz="2400" i="1" dirty="0"/>
                  <a:t>different</a:t>
                </a:r>
                <a:r>
                  <a:rPr lang="en-US" sz="2400" dirty="0"/>
                  <a:t> basis set (such as its </a:t>
                </a:r>
                <a:r>
                  <a:rPr lang="en-US" sz="2400" u="sng" dirty="0"/>
                  <a:t>eigenbasis</a:t>
                </a:r>
                <a:r>
                  <a:rPr lang="en-US" sz="2400" dirty="0"/>
                  <a:t>), we might spot some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underlying hidden order</a:t>
                </a:r>
              </a:p>
              <a:p>
                <a:r>
                  <a:rPr lang="en-US" sz="2400" dirty="0"/>
                  <a:t>Consider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Fourier Transform </a:t>
                </a:r>
                <a:r>
                  <a:rPr lang="en-US" sz="2400" dirty="0"/>
                  <a:t>– his algorithm finds the </a:t>
                </a:r>
                <a:r>
                  <a:rPr lang="en-US" sz="2400" i="1" dirty="0"/>
                  <a:t>eigenbasis</a:t>
                </a:r>
                <a:r>
                  <a:rPr lang="en-US" sz="2400" dirty="0"/>
                  <a:t> of a waveform (a state vector) which consists of the orthogonal </a:t>
                </a:r>
                <a:r>
                  <a:rPr lang="en-US" sz="2400" b="1" dirty="0"/>
                  <a:t>eigenvectors</a:t>
                </a:r>
                <a:r>
                  <a:rPr lang="en-US" sz="2400" dirty="0"/>
                  <a:t> where the </a:t>
                </a:r>
                <a:r>
                  <a:rPr lang="en-US" sz="2400" b="1" dirty="0"/>
                  <a:t>eigenvalues </a:t>
                </a:r>
                <a:r>
                  <a:rPr lang="en-US" sz="2400" dirty="0"/>
                  <a:t>are the simple integer frequencies of the complicated wave</a:t>
                </a:r>
                <a:endParaRPr lang="en-US" sz="2400" b="1" dirty="0"/>
              </a:p>
              <a:p>
                <a:r>
                  <a:rPr lang="en-US" sz="2400" dirty="0"/>
                  <a:t>If two matrices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sz="2400" dirty="0"/>
                  <a:t> share the same </a:t>
                </a:r>
                <a:r>
                  <a:rPr lang="en-US" sz="2400" u="sng" dirty="0"/>
                  <a:t>eigenbasis</a:t>
                </a:r>
                <a:r>
                  <a:rPr lang="en-US" sz="2400" dirty="0"/>
                  <a:t>, then they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commute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even if they share no eigenvalues - this is a foundation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Heisenberg Uncertainty Principle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  <a:blipFill>
                <a:blip r:embed="rId2"/>
                <a:stretch>
                  <a:fillRect l="-1005" t="-1857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93FDAFE-AE1B-421E-9F24-4772DD87D8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93FDAFE-AE1B-421E-9F24-4772DD87D8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2331F-ED26-48DA-BE47-759B36BFA713}"/>
                  </a:ext>
                </a:extLst>
              </p:cNvPr>
              <p:cNvSpPr txBox="1"/>
              <p:nvPr/>
            </p:nvSpPr>
            <p:spPr>
              <a:xfrm>
                <a:off x="2359600" y="3007541"/>
                <a:ext cx="4424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2331F-ED26-48DA-BE47-759B36BFA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600" y="3007541"/>
                <a:ext cx="4424801" cy="276999"/>
              </a:xfrm>
              <a:prstGeom prst="rect">
                <a:avLst/>
              </a:prstGeom>
              <a:blipFill>
                <a:blip r:embed="rId4"/>
                <a:stretch>
                  <a:fillRect t="-434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AEAA73-653F-4126-B73C-C65F0DE96C16}"/>
                  </a:ext>
                </a:extLst>
              </p:cNvPr>
              <p:cNvSpPr txBox="1"/>
              <p:nvPr/>
            </p:nvSpPr>
            <p:spPr>
              <a:xfrm>
                <a:off x="2910963" y="3671979"/>
                <a:ext cx="3322074" cy="37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AEAA73-653F-4126-B73C-C65F0DE96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963" y="3671979"/>
                <a:ext cx="3322074" cy="372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DD54D0-CB14-47DC-9F88-B0CB50DCBB95}"/>
                  </a:ext>
                </a:extLst>
              </p:cNvPr>
              <p:cNvSpPr txBox="1"/>
              <p:nvPr/>
            </p:nvSpPr>
            <p:spPr>
              <a:xfrm>
                <a:off x="2677058" y="2171049"/>
                <a:ext cx="37898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DD54D0-CB14-47DC-9F88-B0CB50DCB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058" y="2171049"/>
                <a:ext cx="3789884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2875ED4-59DC-425A-B8B0-5237BF05DA25}"/>
              </a:ext>
            </a:extLst>
          </p:cNvPr>
          <p:cNvSpPr txBox="1"/>
          <p:nvPr/>
        </p:nvSpPr>
        <p:spPr>
          <a:xfrm>
            <a:off x="0" y="1919050"/>
            <a:ext cx="237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For </a:t>
            </a:r>
            <a:r>
              <a:rPr lang="en-US" i="1" dirty="0">
                <a:solidFill>
                  <a:srgbClr val="7030A0"/>
                </a:solidFill>
                <a:sym typeface="Wingdings" panose="05000000000000000000" pitchFamily="2" charset="2"/>
              </a:rPr>
              <a:t>generalized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real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 vectors</a:t>
            </a:r>
          </a:p>
          <a:p>
            <a:pPr algn="ctr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(not necessarily Euclidean 2D)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583727-0C71-4D03-BC83-E590D4AC337A}"/>
              </a:ext>
            </a:extLst>
          </p:cNvPr>
          <p:cNvCxnSpPr/>
          <p:nvPr/>
        </p:nvCxnSpPr>
        <p:spPr>
          <a:xfrm>
            <a:off x="2013148" y="2341416"/>
            <a:ext cx="61205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A318A7-A988-479E-A1F4-BB647B126767}"/>
              </a:ext>
            </a:extLst>
          </p:cNvPr>
          <p:cNvSpPr txBox="1"/>
          <p:nvPr/>
        </p:nvSpPr>
        <p:spPr>
          <a:xfrm>
            <a:off x="6549506" y="2149882"/>
            <a:ext cx="196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b="1" dirty="0">
                <a:solidFill>
                  <a:srgbClr val="7030A0"/>
                </a:solidFill>
              </a:rPr>
              <a:t>Inner product </a:t>
            </a:r>
            <a:r>
              <a:rPr lang="en-US" dirty="0">
                <a:solidFill>
                  <a:srgbClr val="7030A0"/>
                </a:solidFill>
              </a:rPr>
              <a:t>(produces a </a:t>
            </a:r>
            <a:r>
              <a:rPr lang="en-US" u="sng" dirty="0">
                <a:solidFill>
                  <a:srgbClr val="7030A0"/>
                </a:solidFill>
              </a:rPr>
              <a:t>scalar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1E58C-6126-4436-9F22-5DF6F4C35D48}"/>
              </a:ext>
            </a:extLst>
          </p:cNvPr>
          <p:cNvSpPr txBox="1"/>
          <p:nvPr/>
        </p:nvSpPr>
        <p:spPr>
          <a:xfrm>
            <a:off x="5907062" y="3602421"/>
            <a:ext cx="2582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norm of a </a:t>
            </a:r>
            <a:r>
              <a:rPr lang="en-US" b="1" dirty="0">
                <a:solidFill>
                  <a:srgbClr val="FF0000"/>
                </a:solidFill>
              </a:rPr>
              <a:t>real</a:t>
            </a:r>
            <a:r>
              <a:rPr lang="en-US" dirty="0">
                <a:solidFill>
                  <a:srgbClr val="7030A0"/>
                </a:solidFill>
              </a:rPr>
              <a:t> vector is the square root of its own inner product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1FAF67-389B-4224-8A1A-292AE2DB5D61}"/>
              </a:ext>
            </a:extLst>
          </p:cNvPr>
          <p:cNvCxnSpPr/>
          <p:nvPr/>
        </p:nvCxnSpPr>
        <p:spPr>
          <a:xfrm>
            <a:off x="5365949" y="3841771"/>
            <a:ext cx="612058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Brace 2">
            <a:extLst>
              <a:ext uri="{FF2B5EF4-FFF2-40B4-BE49-F238E27FC236}">
                <a16:creationId xmlns:a16="http://schemas.microsoft.com/office/drawing/2014/main" id="{DABC78EA-D2BB-1517-3D71-571781CDEEC9}"/>
              </a:ext>
            </a:extLst>
          </p:cNvPr>
          <p:cNvSpPr/>
          <p:nvPr/>
        </p:nvSpPr>
        <p:spPr>
          <a:xfrm rot="16200000" flipV="1">
            <a:off x="5264696" y="1257042"/>
            <a:ext cx="189023" cy="1727090"/>
          </a:xfrm>
          <a:prstGeom prst="righ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86A81-C04A-1C8B-0DE6-3FDA7C9073B5}"/>
              </a:ext>
            </a:extLst>
          </p:cNvPr>
          <p:cNvSpPr txBox="1"/>
          <p:nvPr/>
        </p:nvSpPr>
        <p:spPr>
          <a:xfrm>
            <a:off x="4247738" y="1705906"/>
            <a:ext cx="222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Implicit Summation</a:t>
            </a:r>
          </a:p>
        </p:txBody>
      </p:sp>
    </p:spTree>
    <p:extLst>
      <p:ext uri="{BB962C8B-B14F-4D97-AF65-F5344CB8AC3E}">
        <p14:creationId xmlns:p14="http://schemas.microsoft.com/office/powerpoint/2010/main" val="120032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9" grpId="0"/>
      <p:bldP spid="18" grpId="0"/>
      <p:bldP spid="21" grpId="0"/>
      <p:bldP spid="2" grpId="0"/>
      <p:bldP spid="3" grpId="0" animBg="1"/>
      <p:bldP spid="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5E6C5F3-C08D-B100-566B-884CDE353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784" y="1455341"/>
            <a:ext cx="6478429" cy="51903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C5ABB0-6888-7E68-FF91-4A273ABEE978}"/>
              </a:ext>
            </a:extLst>
          </p:cNvPr>
          <p:cNvGrpSpPr/>
          <p:nvPr/>
        </p:nvGrpSpPr>
        <p:grpSpPr>
          <a:xfrm>
            <a:off x="6177074" y="2696704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BBFAAAA-A352-8561-1852-6F5F3BEE1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A6F925-CBB2-FFC9-E761-ACD63CC0429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C11D4E-DA15-CCB9-18C5-91B71856BAFC}"/>
              </a:ext>
            </a:extLst>
          </p:cNvPr>
          <p:cNvGrpSpPr/>
          <p:nvPr/>
        </p:nvGrpSpPr>
        <p:grpSpPr>
          <a:xfrm>
            <a:off x="6177074" y="3336568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6DBA2-EA67-C463-C937-D46FCB66F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AB235F-1C43-A015-7CC5-65913C587BF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55497E-F64E-1775-FE25-FC3910E85656}"/>
              </a:ext>
            </a:extLst>
          </p:cNvPr>
          <p:cNvGrpSpPr/>
          <p:nvPr/>
        </p:nvGrpSpPr>
        <p:grpSpPr>
          <a:xfrm>
            <a:off x="6177074" y="3976432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116F8F-4063-1D85-31A4-858B216F66F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CBDA8DB-2C45-C929-C91E-6FAE84ABA5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C5BCE2-61FC-1F1F-DDEF-43EF458CA421}"/>
              </a:ext>
            </a:extLst>
          </p:cNvPr>
          <p:cNvGrpSpPr/>
          <p:nvPr/>
        </p:nvGrpSpPr>
        <p:grpSpPr>
          <a:xfrm>
            <a:off x="6177074" y="4616296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A9015F-A2A4-5E7B-AC44-AB519FC83D4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AA0716A-A126-AC27-FBF0-0EDCFC2FB5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B78A7A-4FF8-466E-A3EC-E6E4BF72FA0D}"/>
              </a:ext>
            </a:extLst>
          </p:cNvPr>
          <p:cNvGrpSpPr/>
          <p:nvPr/>
        </p:nvGrpSpPr>
        <p:grpSpPr>
          <a:xfrm>
            <a:off x="5807096" y="5671561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E102DD-8C01-5470-96FE-80C26B14FFD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F101FCE-348A-EF34-4707-7B16932091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DF8076F-EA40-7A7C-97F5-B98E98A66CB3}"/>
              </a:ext>
            </a:extLst>
          </p:cNvPr>
          <p:cNvSpPr/>
          <p:nvPr/>
        </p:nvSpPr>
        <p:spPr>
          <a:xfrm>
            <a:off x="2441575" y="5320862"/>
            <a:ext cx="1491922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CF5329-B6FE-BD09-BA8B-AD6255311F60}"/>
              </a:ext>
            </a:extLst>
          </p:cNvPr>
          <p:cNvSpPr/>
          <p:nvPr/>
        </p:nvSpPr>
        <p:spPr>
          <a:xfrm>
            <a:off x="2790934" y="6413500"/>
            <a:ext cx="952391" cy="1873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509BB28-04DC-4088-A8DD-D0EE341EE536}"/>
                  </a:ext>
                </a:extLst>
              </p:cNvPr>
              <p:cNvSpPr txBox="1"/>
              <p:nvPr/>
            </p:nvSpPr>
            <p:spPr>
              <a:xfrm>
                <a:off x="6888206" y="5653404"/>
                <a:ext cx="59449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509BB28-04DC-4088-A8DD-D0EE341EE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206" y="5653404"/>
                <a:ext cx="59449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A362AC8-1B3B-4EAC-84AB-295DE19F97CC}"/>
              </a:ext>
            </a:extLst>
          </p:cNvPr>
          <p:cNvSpPr txBox="1"/>
          <p:nvPr/>
        </p:nvSpPr>
        <p:spPr>
          <a:xfrm>
            <a:off x="3267129" y="2241507"/>
            <a:ext cx="337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Note: I randomly picked these components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7CA3FC-0032-47C9-5BE9-E0BA781DE93E}"/>
              </a:ext>
            </a:extLst>
          </p:cNvPr>
          <p:cNvSpPr/>
          <p:nvPr/>
        </p:nvSpPr>
        <p:spPr>
          <a:xfrm>
            <a:off x="2097112" y="2342803"/>
            <a:ext cx="1063874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9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" grpId="0"/>
      <p:bldP spid="3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C8DC3-BE83-6E2F-8811-32EC600DB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87" y="1500243"/>
            <a:ext cx="8185225" cy="43883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F3C7567-D91C-3E97-3A97-007B3C65D5B9}"/>
              </a:ext>
            </a:extLst>
          </p:cNvPr>
          <p:cNvGrpSpPr/>
          <p:nvPr/>
        </p:nvGrpSpPr>
        <p:grpSpPr>
          <a:xfrm>
            <a:off x="6662688" y="1946439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4D6369A-AF63-5E0D-E7CA-E1260C0CBD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922A62-8DD9-B069-EA36-D107EA8C5AB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7456F2-50DB-F429-91BF-BFD70C75FF84}"/>
              </a:ext>
            </a:extLst>
          </p:cNvPr>
          <p:cNvGrpSpPr/>
          <p:nvPr/>
        </p:nvGrpSpPr>
        <p:grpSpPr>
          <a:xfrm>
            <a:off x="6662688" y="2660342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E3DB6D-DEC2-97E4-2692-C67E5AC32C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845873-A18E-6A18-AC08-35A18965E0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BB5DBD-2B31-CB8D-8595-43D15C2CA05A}"/>
              </a:ext>
            </a:extLst>
          </p:cNvPr>
          <p:cNvGrpSpPr/>
          <p:nvPr/>
        </p:nvGrpSpPr>
        <p:grpSpPr>
          <a:xfrm>
            <a:off x="7080483" y="5302996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CA20D1-A78D-1E9E-04F2-436DE87321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F66A73-2BBF-FD7D-86E0-2AC4187DD4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3EF3F28-46CF-C164-2424-BD95B3BC6AC1}"/>
              </a:ext>
            </a:extLst>
          </p:cNvPr>
          <p:cNvGrpSpPr/>
          <p:nvPr/>
        </p:nvGrpSpPr>
        <p:grpSpPr>
          <a:xfrm>
            <a:off x="7080483" y="5560091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5B0468-ADC6-FDC1-F729-1CCBE1651BC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2543B3D-F594-7442-9968-DB2DF41448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B17878-84E5-373A-A7D9-75CAC5A8F28B}"/>
                  </a:ext>
                </a:extLst>
              </p:cNvPr>
              <p:cNvSpPr txBox="1"/>
              <p:nvPr/>
            </p:nvSpPr>
            <p:spPr>
              <a:xfrm>
                <a:off x="7080483" y="4963234"/>
                <a:ext cx="12060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l-G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B17878-84E5-373A-A7D9-75CAC5A8F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483" y="4963234"/>
                <a:ext cx="120606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B91C790-A457-CCA8-D32A-042D66B171C2}"/>
              </a:ext>
            </a:extLst>
          </p:cNvPr>
          <p:cNvSpPr txBox="1"/>
          <p:nvPr/>
        </p:nvSpPr>
        <p:spPr>
          <a:xfrm>
            <a:off x="4912724" y="1720122"/>
            <a:ext cx="337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Note: I randomly picked these components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EAADC2-E224-E7DB-BD59-A619BA147139}"/>
              </a:ext>
            </a:extLst>
          </p:cNvPr>
          <p:cNvSpPr/>
          <p:nvPr/>
        </p:nvSpPr>
        <p:spPr>
          <a:xfrm>
            <a:off x="1834603" y="1527713"/>
            <a:ext cx="174417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ECDD5E-1C3E-EE9E-FAF9-56A40F41F36B}"/>
              </a:ext>
            </a:extLst>
          </p:cNvPr>
          <p:cNvSpPr/>
          <p:nvPr/>
        </p:nvSpPr>
        <p:spPr>
          <a:xfrm>
            <a:off x="691713" y="5125336"/>
            <a:ext cx="2540217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8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5" grpId="0" animBg="1"/>
      <p:bldP spid="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BD6C5-950F-6F18-2FE0-4310E534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17" y="1616448"/>
            <a:ext cx="8245366" cy="459203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D56A96-0490-1185-2D29-6C37F5588090}"/>
              </a:ext>
            </a:extLst>
          </p:cNvPr>
          <p:cNvGrpSpPr/>
          <p:nvPr/>
        </p:nvGrpSpPr>
        <p:grpSpPr>
          <a:xfrm>
            <a:off x="7111997" y="1616448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DB51248-5915-463B-53E1-78502E9D46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79CA87-FE4E-BF2C-31F3-0FE774D335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DA01CD-75CF-9A9F-7851-920077082FF0}"/>
                  </a:ext>
                </a:extLst>
              </p:cNvPr>
              <p:cNvSpPr txBox="1"/>
              <p:nvPr/>
            </p:nvSpPr>
            <p:spPr>
              <a:xfrm>
                <a:off x="6871064" y="1186644"/>
                <a:ext cx="18682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DA01CD-75CF-9A9F-7851-920077082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064" y="1186644"/>
                <a:ext cx="18682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B75471BD-818D-A1BF-3483-3F39CD3D69B3}"/>
              </a:ext>
            </a:extLst>
          </p:cNvPr>
          <p:cNvGrpSpPr/>
          <p:nvPr/>
        </p:nvGrpSpPr>
        <p:grpSpPr>
          <a:xfrm>
            <a:off x="4572000" y="265246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342DC2E-528D-A544-D110-0E5DCF6267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06ECF2-159F-D36D-A123-B13CEA035BA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74F42B-0B34-6724-F3D0-E9F72DFE8BF7}"/>
              </a:ext>
            </a:extLst>
          </p:cNvPr>
          <p:cNvGrpSpPr/>
          <p:nvPr/>
        </p:nvGrpSpPr>
        <p:grpSpPr>
          <a:xfrm>
            <a:off x="4266320" y="383620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92FC53-254B-A1E2-42DD-9BB1C7AF4C4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556E142-982A-09FB-A840-3E5269035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41429955-0212-93AD-D7E6-5CD507861F57}"/>
              </a:ext>
            </a:extLst>
          </p:cNvPr>
          <p:cNvSpPr/>
          <p:nvPr/>
        </p:nvSpPr>
        <p:spPr>
          <a:xfrm>
            <a:off x="3578772" y="3836208"/>
            <a:ext cx="551794" cy="42836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DF94D3-0331-995F-1F01-D5AADE429A94}"/>
              </a:ext>
            </a:extLst>
          </p:cNvPr>
          <p:cNvGrpSpPr/>
          <p:nvPr/>
        </p:nvGrpSpPr>
        <p:grpSpPr>
          <a:xfrm>
            <a:off x="5693104" y="5412456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A7EBEE-DEFB-133B-2292-1658146DBF1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CC7453F-58EF-2F05-44D7-798BACC40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1C3463D-BEBF-171B-AB2E-7EA8003E50AE}"/>
              </a:ext>
            </a:extLst>
          </p:cNvPr>
          <p:cNvSpPr/>
          <p:nvPr/>
        </p:nvSpPr>
        <p:spPr>
          <a:xfrm>
            <a:off x="1032641" y="1686814"/>
            <a:ext cx="285356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33DE08-CD8D-96BB-D08B-0A9B0516BF62}"/>
              </a:ext>
            </a:extLst>
          </p:cNvPr>
          <p:cNvSpPr/>
          <p:nvPr/>
        </p:nvSpPr>
        <p:spPr>
          <a:xfrm>
            <a:off x="3453962" y="3353484"/>
            <a:ext cx="2661088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6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 animBg="1"/>
      <p:bldP spid="2" grpId="0" animBg="1"/>
      <p:bldP spid="9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AB2A4-7666-6985-7B18-7818520E7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973" y="1453225"/>
            <a:ext cx="6981013" cy="5039649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C86BA9-C45B-31DF-1D27-DC5A8B13F5ED}"/>
              </a:ext>
            </a:extLst>
          </p:cNvPr>
          <p:cNvGrpSpPr/>
          <p:nvPr/>
        </p:nvGrpSpPr>
        <p:grpSpPr>
          <a:xfrm>
            <a:off x="6362629" y="1935736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520FFE2-CE7B-C7C8-74F5-6792BAAD4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58B6C2-5E44-96A8-F166-069E007EA1C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EAD11-A367-9262-DABA-DADC842ED802}"/>
              </a:ext>
            </a:extLst>
          </p:cNvPr>
          <p:cNvGrpSpPr/>
          <p:nvPr/>
        </p:nvGrpSpPr>
        <p:grpSpPr>
          <a:xfrm>
            <a:off x="5898055" y="2999976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8BC8C09-66B6-17CD-B6E5-B13BB80D1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F5C3AC-03B2-91FC-C986-84CB82EF812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36E53B-136A-F463-DC97-2B61FEF8B3B2}"/>
              </a:ext>
            </a:extLst>
          </p:cNvPr>
          <p:cNvGrpSpPr/>
          <p:nvPr/>
        </p:nvGrpSpPr>
        <p:grpSpPr>
          <a:xfrm>
            <a:off x="8206103" y="4678164"/>
            <a:ext cx="823451" cy="369332"/>
            <a:chOff x="3647644" y="4910075"/>
            <a:chExt cx="823451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7985EC-D24C-1AFB-737B-B0F083402545}"/>
                </a:ext>
              </a:extLst>
            </p:cNvPr>
            <p:cNvSpPr txBox="1"/>
            <p:nvPr/>
          </p:nvSpPr>
          <p:spPr>
            <a:xfrm>
              <a:off x="4087637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2B1177A-D3CC-B331-0A1D-6088BAB0CE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43999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D5A3D6-172A-8E31-2736-7C2BA433EDF4}"/>
              </a:ext>
            </a:extLst>
          </p:cNvPr>
          <p:cNvGrpSpPr/>
          <p:nvPr/>
        </p:nvGrpSpPr>
        <p:grpSpPr>
          <a:xfrm>
            <a:off x="3005082" y="6237843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D2FD9C-3CC3-1EDE-8AA8-F3FB1B3187C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6AE12C8-D26B-2775-6B8F-1ABEE77BB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3E5225-4FE9-7C96-4A04-E96B505DD9AB}"/>
              </a:ext>
            </a:extLst>
          </p:cNvPr>
          <p:cNvSpPr txBox="1"/>
          <p:nvPr/>
        </p:nvSpPr>
        <p:spPr>
          <a:xfrm>
            <a:off x="1294327" y="1740724"/>
            <a:ext cx="101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"shared"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831505-BC64-EB81-8581-CC1EAC33C587}"/>
              </a:ext>
            </a:extLst>
          </p:cNvPr>
          <p:cNvSpPr txBox="1"/>
          <p:nvPr/>
        </p:nvSpPr>
        <p:spPr>
          <a:xfrm>
            <a:off x="112475" y="4378927"/>
            <a:ext cx="1564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These are </a:t>
            </a:r>
            <a:r>
              <a:rPr lang="en-US" sz="1200" b="1" dirty="0">
                <a:solidFill>
                  <a:srgbClr val="7030A0"/>
                </a:solidFill>
              </a:rPr>
              <a:t>not</a:t>
            </a:r>
            <a:r>
              <a:rPr lang="en-US" sz="1200" dirty="0">
                <a:solidFill>
                  <a:srgbClr val="7030A0"/>
                </a:solidFill>
              </a:rPr>
              <a:t> the same matrices, but they </a:t>
            </a:r>
            <a:r>
              <a:rPr lang="en-US" sz="1200" b="1" dirty="0">
                <a:solidFill>
                  <a:srgbClr val="7030A0"/>
                </a:solidFill>
              </a:rPr>
              <a:t>do commute </a:t>
            </a:r>
            <a:r>
              <a:rPr lang="en-US" sz="1200" dirty="0">
                <a:solidFill>
                  <a:srgbClr val="7030A0"/>
                </a:solidFill>
              </a:rPr>
              <a:t>under multiplication</a:t>
            </a:r>
            <a:endParaRPr lang="en-US" sz="12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14a</a:t>
            </a:r>
            <a:r>
              <a:rPr lang="en-US" sz="3200" dirty="0">
                <a:latin typeface="+mn-lt"/>
              </a:rPr>
              <a:t> – Now You Know...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Complex number </a:t>
            </a:r>
            <a:r>
              <a:rPr lang="en-US" sz="2400" b="1" dirty="0"/>
              <a:t>multiplication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0070C0"/>
                </a:solidFill>
              </a:rPr>
              <a:t>rotation</a:t>
            </a:r>
            <a:r>
              <a:rPr lang="en-US" sz="2400" dirty="0"/>
              <a:t> (phase </a:t>
            </a:r>
            <a:r>
              <a:rPr lang="en-US" sz="2400" i="1" dirty="0"/>
              <a:t>addition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Orthogonal</a:t>
            </a:r>
            <a:r>
              <a:rPr lang="en-US" sz="2400" dirty="0"/>
              <a:t> vectors have a </a:t>
            </a:r>
            <a:r>
              <a:rPr lang="en-US" sz="2400" b="1" dirty="0">
                <a:solidFill>
                  <a:srgbClr val="FF0000"/>
                </a:solidFill>
              </a:rPr>
              <a:t>zero</a:t>
            </a:r>
            <a:r>
              <a:rPr lang="en-US" sz="2400" dirty="0"/>
              <a:t> 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complex </a:t>
            </a:r>
            <a:r>
              <a:rPr lang="en-US" sz="2400" b="1" dirty="0">
                <a:solidFill>
                  <a:srgbClr val="00B050"/>
                </a:solidFill>
              </a:rPr>
              <a:t>inner product </a:t>
            </a:r>
            <a:r>
              <a:rPr lang="en-US" sz="2400" dirty="0"/>
              <a:t>requires using the </a:t>
            </a:r>
            <a:r>
              <a:rPr lang="en-US" sz="2400" b="1" dirty="0"/>
              <a:t>conjugate transpose</a:t>
            </a:r>
            <a:r>
              <a:rPr lang="en-US" sz="2400" dirty="0"/>
              <a:t> (aka dagger, adjoint, or </a:t>
            </a:r>
            <a:r>
              <a:rPr lang="en-US" sz="2400" b="1" dirty="0">
                <a:solidFill>
                  <a:srgbClr val="7030A0"/>
                </a:solidFill>
              </a:rPr>
              <a:t>Hermitian</a:t>
            </a:r>
            <a:r>
              <a:rPr lang="en-US" sz="2400" dirty="0"/>
              <a:t>) of the first vector because the </a:t>
            </a:r>
            <a:r>
              <a:rPr lang="en-US" sz="2400" b="1" dirty="0"/>
              <a:t>norm</a:t>
            </a:r>
            <a:r>
              <a:rPr lang="en-US" sz="2400" dirty="0"/>
              <a:t> of a complex vector </a:t>
            </a:r>
            <a:r>
              <a:rPr lang="en-US" sz="2400" u="sng" dirty="0"/>
              <a:t>must</a:t>
            </a:r>
            <a:r>
              <a:rPr lang="en-US" sz="2400" dirty="0"/>
              <a:t> be </a:t>
            </a:r>
            <a:r>
              <a:rPr lang="en-US" sz="2400" b="1" dirty="0">
                <a:solidFill>
                  <a:srgbClr val="FF0000"/>
                </a:solidFill>
              </a:rPr>
              <a:t>real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Matrix multiplication is generally </a:t>
            </a:r>
            <a:r>
              <a:rPr lang="en-US" sz="2400" b="1" dirty="0">
                <a:solidFill>
                  <a:srgbClr val="0070C0"/>
                </a:solidFill>
              </a:rPr>
              <a:t>non-commutative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/>
              <a:t>Unitary</a:t>
            </a:r>
            <a:r>
              <a:rPr lang="en-US" sz="2400" dirty="0"/>
              <a:t> matrix is fundamental in quantum computing because applying it twice will </a:t>
            </a:r>
            <a:r>
              <a:rPr lang="en-US" sz="2400" i="1" dirty="0"/>
              <a:t>undo</a:t>
            </a:r>
            <a:r>
              <a:rPr lang="en-US" sz="2400" dirty="0"/>
              <a:t> its action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7030A0"/>
                </a:solidFill>
              </a:rPr>
              <a:t>Hermitian</a:t>
            </a:r>
            <a:r>
              <a:rPr lang="en-US" sz="2400" dirty="0"/>
              <a:t> matrix (operator) has </a:t>
            </a:r>
            <a:r>
              <a:rPr lang="en-US" sz="2400" b="1" dirty="0"/>
              <a:t>orthogonal</a:t>
            </a:r>
            <a:r>
              <a:rPr lang="en-US" sz="2400" dirty="0"/>
              <a:t> </a:t>
            </a:r>
            <a:r>
              <a:rPr lang="en-US" sz="2400" b="1" dirty="0"/>
              <a:t>eigenvectors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real</a:t>
            </a:r>
            <a:r>
              <a:rPr lang="en-US" sz="2400" dirty="0"/>
              <a:t> </a:t>
            </a:r>
            <a:r>
              <a:rPr lang="en-US" sz="2400" b="1" dirty="0"/>
              <a:t>eigenvalues</a:t>
            </a:r>
            <a:r>
              <a:rPr lang="en-US" sz="2400" dirty="0"/>
              <a:t> and hence represents the </a:t>
            </a:r>
            <a:r>
              <a:rPr lang="en-US" sz="2400" i="1" dirty="0"/>
              <a:t>only possible measurements </a:t>
            </a:r>
            <a:r>
              <a:rPr lang="en-US" sz="2400" dirty="0"/>
              <a:t>that can be made of a quantum system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0B0AFA-1E40-63A4-54D0-6B82E2189FB2}"/>
              </a:ext>
            </a:extLst>
          </p:cNvPr>
          <p:cNvSpPr/>
          <p:nvPr/>
        </p:nvSpPr>
        <p:spPr>
          <a:xfrm>
            <a:off x="496614" y="5163207"/>
            <a:ext cx="8095593" cy="11486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14-01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Edit the Jupyter Lab notebook called </a:t>
            </a:r>
            <a:r>
              <a:rPr lang="en-US" sz="2400" b="1" dirty="0"/>
              <a:t>solve4x4.ipynb </a:t>
            </a:r>
            <a:r>
              <a:rPr lang="en-US" sz="2400" dirty="0"/>
              <a:t>to solve the following system of linear equations: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9D97E6-3AB1-B9EF-5EBE-10290508D5B9}"/>
              </a:ext>
            </a:extLst>
          </p:cNvPr>
          <p:cNvGrpSpPr/>
          <p:nvPr/>
        </p:nvGrpSpPr>
        <p:grpSpPr>
          <a:xfrm>
            <a:off x="2668106" y="2779777"/>
            <a:ext cx="3807788" cy="1648763"/>
            <a:chOff x="4946699" y="1744675"/>
            <a:chExt cx="3807788" cy="16487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0FCF17-2D75-2EA8-4B56-DBC5FEFEFDE5}"/>
                    </a:ext>
                  </a:extLst>
                </p:cNvPr>
                <p:cNvSpPr txBox="1"/>
                <p:nvPr/>
              </p:nvSpPr>
              <p:spPr>
                <a:xfrm>
                  <a:off x="5327089" y="1744675"/>
                  <a:ext cx="311239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0FCF17-2D75-2EA8-4B56-DBC5FEFEF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089" y="1744675"/>
                  <a:ext cx="311239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783" r="-2153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D29558-C2C1-049B-2738-445B54739794}"/>
                    </a:ext>
                  </a:extLst>
                </p:cNvPr>
                <p:cNvSpPr txBox="1"/>
                <p:nvPr/>
              </p:nvSpPr>
              <p:spPr>
                <a:xfrm>
                  <a:off x="4946699" y="2175052"/>
                  <a:ext cx="37920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=16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D29558-C2C1-049B-2738-445B54739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99" y="2175052"/>
                  <a:ext cx="379206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447" r="-144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7B92EAB-7DD3-9A02-BEA5-6BB4DAFAE718}"/>
                    </a:ext>
                  </a:extLst>
                </p:cNvPr>
                <p:cNvSpPr txBox="1"/>
                <p:nvPr/>
              </p:nvSpPr>
              <p:spPr>
                <a:xfrm>
                  <a:off x="4962423" y="2599579"/>
                  <a:ext cx="37920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7B92EAB-7DD3-9A02-BEA5-6BB4DAFAE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2423" y="2599579"/>
                  <a:ext cx="379206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286" r="-1608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EF223E-8AF3-668F-825D-4AAB3EC5467C}"/>
                    </a:ext>
                  </a:extLst>
                </p:cNvPr>
                <p:cNvSpPr txBox="1"/>
                <p:nvPr/>
              </p:nvSpPr>
              <p:spPr>
                <a:xfrm>
                  <a:off x="5723144" y="3024106"/>
                  <a:ext cx="27830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+5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EF223E-8AF3-668F-825D-4AAB3EC54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144" y="3024106"/>
                  <a:ext cx="278307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969" r="-2626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14-02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Edit the Jupyter Lab notebook called </a:t>
            </a:r>
            <a:r>
              <a:rPr lang="en-US" sz="2400" b="1" dirty="0"/>
              <a:t>hermitian_matrices.ipynb</a:t>
            </a:r>
            <a:r>
              <a:rPr lang="en-US" sz="2400" dirty="0"/>
              <a:t> to demonstrate these two matrix identities:</a:t>
            </a:r>
          </a:p>
          <a:p>
            <a:pPr lvl="1"/>
            <a:r>
              <a:rPr lang="en-US" sz="2000" dirty="0"/>
              <a:t>Cell 1 - The inverse of a Hermitian matrix is also Hermitian</a:t>
            </a:r>
          </a:p>
          <a:p>
            <a:pPr lvl="1"/>
            <a:r>
              <a:rPr lang="en-US" sz="2000" dirty="0"/>
              <a:t>Cell 2 - A Hermitian matrix raised to an integer exponent yields another Hermitian matrix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5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D22A27CB-07B9-4C5B-8228-D13A5CFEE16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Real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D22A27CB-07B9-4C5B-8228-D13A5CFEE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ECBA4-878C-46BC-A2E7-F9265C4E24C6}"/>
                  </a:ext>
                </a:extLst>
              </p:cNvPr>
              <p:cNvSpPr txBox="1"/>
              <p:nvPr/>
            </p:nvSpPr>
            <p:spPr>
              <a:xfrm>
                <a:off x="1385161" y="5414755"/>
                <a:ext cx="6373678" cy="41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are the </a:t>
                </a:r>
                <a:r>
                  <a:rPr lang="en-US" sz="2000" i="1" dirty="0">
                    <a:solidFill>
                      <a:srgbClr val="7030A0"/>
                    </a:solidFill>
                  </a:rPr>
                  <a:t>canonical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orthonormal</a:t>
                </a:r>
                <a:r>
                  <a:rPr lang="en-US" sz="2000" dirty="0">
                    <a:solidFill>
                      <a:srgbClr val="7030A0"/>
                    </a:solidFill>
                  </a:rPr>
                  <a:t> basis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ECBA4-878C-46BC-A2E7-F9265C4E2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161" y="5414755"/>
                <a:ext cx="6373678" cy="416589"/>
              </a:xfrm>
              <a:prstGeom prst="rect">
                <a:avLst/>
              </a:prstGeom>
              <a:blipFill>
                <a:blip r:embed="rId4"/>
                <a:stretch>
                  <a:fillRect t="-8696" b="-24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1A7567B-C014-4D95-B2AD-5D4E7C811993}"/>
              </a:ext>
            </a:extLst>
          </p:cNvPr>
          <p:cNvSpPr txBox="1"/>
          <p:nvPr/>
        </p:nvSpPr>
        <p:spPr>
          <a:xfrm>
            <a:off x="752336" y="2022761"/>
            <a:ext cx="266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of these </a:t>
            </a:r>
            <a:r>
              <a:rPr lang="en-US" b="1" dirty="0"/>
              <a:t>unit</a:t>
            </a:r>
            <a:r>
              <a:rPr lang="en-US" dirty="0"/>
              <a:t> </a:t>
            </a:r>
            <a:r>
              <a:rPr lang="en-US" b="1" dirty="0"/>
              <a:t>vectors</a:t>
            </a:r>
            <a:r>
              <a:rPr lang="en-US" dirty="0"/>
              <a:t> lies entirely along itself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6EA36A-AF73-41BA-8C6C-25EDEDAEB415}"/>
                  </a:ext>
                </a:extLst>
              </p:cNvPr>
              <p:cNvSpPr txBox="1"/>
              <p:nvPr/>
            </p:nvSpPr>
            <p:spPr>
              <a:xfrm>
                <a:off x="3851328" y="1919172"/>
                <a:ext cx="3911264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6EA36A-AF73-41BA-8C6C-25EDEDAEB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28" y="1919172"/>
                <a:ext cx="3911264" cy="1025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13B63F6-4BC3-4F49-8C36-18321F31AB49}"/>
              </a:ext>
            </a:extLst>
          </p:cNvPr>
          <p:cNvSpPr txBox="1"/>
          <p:nvPr/>
        </p:nvSpPr>
        <p:spPr>
          <a:xfrm>
            <a:off x="713678" y="3557174"/>
            <a:ext cx="290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part of these </a:t>
            </a:r>
            <a:r>
              <a:rPr lang="en-US" b="1" dirty="0"/>
              <a:t>unit vectors </a:t>
            </a:r>
            <a:r>
              <a:rPr lang="en-US" dirty="0"/>
              <a:t>lies along any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9E9A95-6EB6-4345-9ECB-6BA8ABC1EF8E}"/>
                  </a:ext>
                </a:extLst>
              </p:cNvPr>
              <p:cNvSpPr txBox="1"/>
              <p:nvPr/>
            </p:nvSpPr>
            <p:spPr>
              <a:xfrm>
                <a:off x="3851328" y="3367508"/>
                <a:ext cx="3943964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9E9A95-6EB6-4345-9ECB-6BA8ABC1E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28" y="3367508"/>
                <a:ext cx="3943964" cy="1025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8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83EA7853-0CC0-49D2-B95D-7E846BABBCA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Real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83EA7853-0CC0-49D2-B95D-7E846BABBC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AE210-A018-451A-97B8-F2E8F93F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30" y="1424697"/>
            <a:ext cx="2981325" cy="2962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61D5E-F4C3-4934-AA75-81A45007377A}"/>
                  </a:ext>
                </a:extLst>
              </p:cNvPr>
              <p:cNvSpPr txBox="1"/>
              <p:nvPr/>
            </p:nvSpPr>
            <p:spPr>
              <a:xfrm>
                <a:off x="4281749" y="1581875"/>
                <a:ext cx="3406879" cy="412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61D5E-F4C3-4934-AA75-81A450073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749" y="1581875"/>
                <a:ext cx="3406879" cy="412421"/>
              </a:xfrm>
              <a:prstGeom prst="rect">
                <a:avLst/>
              </a:prstGeom>
              <a:blipFill>
                <a:blip r:embed="rId5"/>
                <a:stretch>
                  <a:fillRect t="-14706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49EAE-6081-4546-B473-38B33F398C61}"/>
                  </a:ext>
                </a:extLst>
              </p:cNvPr>
              <p:cNvSpPr txBox="1"/>
              <p:nvPr/>
            </p:nvSpPr>
            <p:spPr>
              <a:xfrm>
                <a:off x="4700474" y="2638557"/>
                <a:ext cx="3746090" cy="412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49EAE-6081-4546-B473-38B33F398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474" y="2638557"/>
                <a:ext cx="3746090" cy="412421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C5E704-8EE6-4E8C-AAB3-C35D8645078B}"/>
                  </a:ext>
                </a:extLst>
              </p:cNvPr>
              <p:cNvSpPr txBox="1"/>
              <p:nvPr/>
            </p:nvSpPr>
            <p:spPr>
              <a:xfrm>
                <a:off x="4755655" y="3273351"/>
                <a:ext cx="2986548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C5E704-8EE6-4E8C-AAB3-C35D86450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655" y="3273351"/>
                <a:ext cx="2986548" cy="391261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DA561-E9C2-4B9E-B9CB-73B751487BEF}"/>
                  </a:ext>
                </a:extLst>
              </p:cNvPr>
              <p:cNvSpPr txBox="1"/>
              <p:nvPr/>
            </p:nvSpPr>
            <p:spPr>
              <a:xfrm>
                <a:off x="4643830" y="3886986"/>
                <a:ext cx="12757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DA561-E9C2-4B9E-B9CB-73B75148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30" y="3886986"/>
                <a:ext cx="12757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3D06AC4-5F0C-4827-B591-B5FB391B5108}"/>
              </a:ext>
            </a:extLst>
          </p:cNvPr>
          <p:cNvGrpSpPr/>
          <p:nvPr/>
        </p:nvGrpSpPr>
        <p:grpSpPr>
          <a:xfrm>
            <a:off x="1300982" y="4760696"/>
            <a:ext cx="2381866" cy="1351046"/>
            <a:chOff x="5656006" y="2338977"/>
            <a:chExt cx="2381866" cy="13510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CB7480-1B73-4455-8E49-E4BABE6EFF14}"/>
                    </a:ext>
                  </a:extLst>
                </p:cNvPr>
                <p:cNvSpPr txBox="1"/>
                <p:nvPr/>
              </p:nvSpPr>
              <p:spPr>
                <a:xfrm>
                  <a:off x="5656007" y="2825454"/>
                  <a:ext cx="2381865" cy="3912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CB7480-1B73-4455-8E49-E4BABE6EFF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7" y="2825454"/>
                  <a:ext cx="2381865" cy="391261"/>
                </a:xfrm>
                <a:prstGeom prst="rect">
                  <a:avLst/>
                </a:prstGeom>
                <a:blipFill>
                  <a:blip r:embed="rId9"/>
                  <a:stretch>
                    <a:fillRect t="-20313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10902F-4B55-4097-A874-E13D21CF97FC}"/>
                    </a:ext>
                  </a:extLst>
                </p:cNvPr>
                <p:cNvSpPr txBox="1"/>
                <p:nvPr/>
              </p:nvSpPr>
              <p:spPr>
                <a:xfrm>
                  <a:off x="5656007" y="3305879"/>
                  <a:ext cx="2381865" cy="3841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10902F-4B55-4097-A874-E13D21CF9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7" y="3305879"/>
                  <a:ext cx="2381865" cy="384144"/>
                </a:xfrm>
                <a:prstGeom prst="rect">
                  <a:avLst/>
                </a:prstGeom>
                <a:blipFill>
                  <a:blip r:embed="rId10"/>
                  <a:stretch>
                    <a:fillRect t="-174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61EBC1-9083-401C-AA19-14BCA5D45D0E}"/>
                    </a:ext>
                  </a:extLst>
                </p:cNvPr>
                <p:cNvSpPr txBox="1"/>
                <p:nvPr/>
              </p:nvSpPr>
              <p:spPr>
                <a:xfrm>
                  <a:off x="5656006" y="2338977"/>
                  <a:ext cx="23818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61EBC1-9083-401C-AA19-14BCA5D45D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6" y="2338977"/>
                  <a:ext cx="238186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229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26859B-5E32-4BB0-B07A-CCB505725A59}"/>
              </a:ext>
            </a:extLst>
          </p:cNvPr>
          <p:cNvSpPr txBox="1"/>
          <p:nvPr/>
        </p:nvSpPr>
        <p:spPr>
          <a:xfrm>
            <a:off x="4868981" y="4719341"/>
            <a:ext cx="3409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get the individual components of a real vector by forming the </a:t>
            </a:r>
            <a:r>
              <a:rPr lang="en-US" b="1" dirty="0">
                <a:solidFill>
                  <a:srgbClr val="7030A0"/>
                </a:solidFill>
              </a:rPr>
              <a:t>dot</a:t>
            </a:r>
            <a:r>
              <a:rPr lang="en-US" dirty="0">
                <a:solidFill>
                  <a:srgbClr val="7030A0"/>
                </a:solidFill>
              </a:rPr>
              <a:t> product with each of its </a:t>
            </a:r>
            <a:r>
              <a:rPr lang="en-US" i="1" dirty="0">
                <a:solidFill>
                  <a:srgbClr val="7030A0"/>
                </a:solidFill>
              </a:rPr>
              <a:t>orthonormal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basis</a:t>
            </a:r>
            <a:r>
              <a:rPr lang="en-US" dirty="0">
                <a:solidFill>
                  <a:srgbClr val="7030A0"/>
                </a:solidFill>
              </a:rPr>
              <a:t>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762CCB-0245-4E09-83D3-268AE66939B1}"/>
                  </a:ext>
                </a:extLst>
              </p:cNvPr>
              <p:cNvSpPr txBox="1"/>
              <p:nvPr/>
            </p:nvSpPr>
            <p:spPr>
              <a:xfrm rot="17916160">
                <a:off x="1710506" y="2512247"/>
                <a:ext cx="519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762CCB-0245-4E09-83D3-268AE6693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16160">
                <a:off x="1710506" y="2512247"/>
                <a:ext cx="519193" cy="369332"/>
              </a:xfrm>
              <a:prstGeom prst="rect">
                <a:avLst/>
              </a:prstGeom>
              <a:blipFill>
                <a:blip r:embed="rId12"/>
                <a:stretch>
                  <a:fillRect l="-3158" t="-3047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706EF5-214B-3206-D320-93238CC1AC0B}"/>
                  </a:ext>
                </a:extLst>
              </p:cNvPr>
              <p:cNvSpPr txBox="1"/>
              <p:nvPr/>
            </p:nvSpPr>
            <p:spPr>
              <a:xfrm>
                <a:off x="6317904" y="1994296"/>
                <a:ext cx="24515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= Vector </a:t>
                </a:r>
                <a:r>
                  <a:rPr lang="en-US" sz="1800" u="sng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Components</a:t>
                </a:r>
                <a:endParaRPr lang="en-US" u="sn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706EF5-214B-3206-D320-93238CC1A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904" y="1994296"/>
                <a:ext cx="2451538" cy="369332"/>
              </a:xfrm>
              <a:prstGeom prst="rect">
                <a:avLst/>
              </a:prstGeom>
              <a:blipFill>
                <a:blip r:embed="rId13"/>
                <a:stretch>
                  <a:fillRect t="-8197" r="-148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C1C0BFE-5951-CC92-CF49-ED3D938DF8F0}"/>
              </a:ext>
            </a:extLst>
          </p:cNvPr>
          <p:cNvSpPr/>
          <p:nvPr/>
        </p:nvSpPr>
        <p:spPr>
          <a:xfrm>
            <a:off x="5407572" y="1712119"/>
            <a:ext cx="250278" cy="24050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F49595B-CC2E-A2E0-2788-B7BA21EF7387}"/>
              </a:ext>
            </a:extLst>
          </p:cNvPr>
          <p:cNvCxnSpPr>
            <a:stCxn id="18" idx="2"/>
            <a:endCxn id="5" idx="1"/>
          </p:cNvCxnSpPr>
          <p:nvPr/>
        </p:nvCxnSpPr>
        <p:spPr>
          <a:xfrm rot="16200000" flipH="1">
            <a:off x="5812139" y="1673196"/>
            <a:ext cx="226337" cy="785193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0B4E2F-356B-FE87-BAB7-1A95A3878C6F}"/>
              </a:ext>
            </a:extLst>
          </p:cNvPr>
          <p:cNvSpPr txBox="1"/>
          <p:nvPr/>
        </p:nvSpPr>
        <p:spPr>
          <a:xfrm>
            <a:off x="6958487" y="2263498"/>
            <a:ext cx="1460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aka "scalars"</a:t>
            </a:r>
          </a:p>
        </p:txBody>
      </p:sp>
    </p:spTree>
    <p:extLst>
      <p:ext uri="{BB962C8B-B14F-4D97-AF65-F5344CB8AC3E}">
        <p14:creationId xmlns:p14="http://schemas.microsoft.com/office/powerpoint/2010/main" val="121900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/>
      <p:bldP spid="5" grpId="0"/>
      <p:bldP spid="18" grpId="0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DFCFA8-1D36-74AC-C43C-20C61217A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62" y="1412831"/>
            <a:ext cx="6717876" cy="52321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973086" y="1527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089569" y="2747688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3591915" y="4832452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3342172" y="5946907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AA185C-EF15-4FAD-A9FA-DF5D9F0BEA58}"/>
              </a:ext>
            </a:extLst>
          </p:cNvPr>
          <p:cNvGrpSpPr/>
          <p:nvPr/>
        </p:nvGrpSpPr>
        <p:grpSpPr>
          <a:xfrm>
            <a:off x="4724914" y="6346364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F48429-32B7-47E5-8002-E0772D2442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95ABFDC-546E-4D81-B380-C6E083E34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721BC4B-7781-4AB0-9D2F-820CDEB03ABB}"/>
              </a:ext>
            </a:extLst>
          </p:cNvPr>
          <p:cNvSpPr txBox="1"/>
          <p:nvPr/>
        </p:nvSpPr>
        <p:spPr>
          <a:xfrm>
            <a:off x="5106950" y="4606068"/>
            <a:ext cx="3560517" cy="646331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You can create a Numpy ndarray</a:t>
            </a:r>
          </a:p>
          <a:p>
            <a:pPr algn="ctr"/>
            <a:r>
              <a:rPr lang="en-US" u="sng" dirty="0">
                <a:solidFill>
                  <a:srgbClr val="7030A0"/>
                </a:solidFill>
              </a:rPr>
              <a:t>from</a:t>
            </a:r>
            <a:r>
              <a:rPr lang="en-US" dirty="0">
                <a:solidFill>
                  <a:srgbClr val="7030A0"/>
                </a:solidFill>
              </a:rPr>
              <a:t> a Python </a:t>
            </a:r>
            <a:r>
              <a:rPr lang="en-US" i="1" dirty="0">
                <a:solidFill>
                  <a:srgbClr val="7030A0"/>
                </a:solidFill>
              </a:rPr>
              <a:t>list</a:t>
            </a:r>
            <a:r>
              <a:rPr lang="en-US" dirty="0">
                <a:solidFill>
                  <a:srgbClr val="7030A0"/>
                </a:solidFill>
              </a:rPr>
              <a:t> using </a:t>
            </a:r>
            <a:r>
              <a:rPr lang="en-US" b="1" dirty="0">
                <a:solidFill>
                  <a:srgbClr val="7030A0"/>
                </a:solidFill>
              </a:rPr>
              <a:t>np.array()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32055D7-3347-1575-D0A4-1DCCE799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Cell 1 – real_vectors.ipynb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168C07-F3AB-C8A7-0B6B-3B73AC9BAF17}"/>
              </a:ext>
            </a:extLst>
          </p:cNvPr>
          <p:cNvGrpSpPr/>
          <p:nvPr/>
        </p:nvGrpSpPr>
        <p:grpSpPr>
          <a:xfrm>
            <a:off x="6113340" y="2948120"/>
            <a:ext cx="1068643" cy="369332"/>
            <a:chOff x="3647644" y="4910075"/>
            <a:chExt cx="1068643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53A822-8F4A-FE26-E338-FDE892E8E1C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3482AAE-3A94-A61C-D856-CB21947B09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89916-8122-FA98-DBD1-6CA1CCDA9268}"/>
              </a:ext>
            </a:extLst>
          </p:cNvPr>
          <p:cNvGrpSpPr/>
          <p:nvPr/>
        </p:nvGrpSpPr>
        <p:grpSpPr>
          <a:xfrm>
            <a:off x="7862220" y="5552647"/>
            <a:ext cx="1068643" cy="369332"/>
            <a:chOff x="3647644" y="5359159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EC124A-5870-8870-AB51-40E6720D929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E8AF4D-7BD4-29E4-D411-618D49558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FCD087D-1DBB-8493-02D9-037C17FEEB17}"/>
              </a:ext>
            </a:extLst>
          </p:cNvPr>
          <p:cNvSpPr txBox="1"/>
          <p:nvPr/>
        </p:nvSpPr>
        <p:spPr>
          <a:xfrm>
            <a:off x="4963285" y="2251932"/>
            <a:ext cx="1869241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Pipes | are used in a type </a:t>
            </a:r>
            <a:r>
              <a:rPr lang="en-US" b="1" dirty="0">
                <a:solidFill>
                  <a:srgbClr val="7030A0"/>
                </a:solidFill>
              </a:rPr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29729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F9502-24EB-4219-AE5B-F18871850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72953"/>
            <a:ext cx="3185093" cy="17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D91D61-2B8B-4DB5-B787-F8722BFBBE30}"/>
              </a:ext>
            </a:extLst>
          </p:cNvPr>
          <p:cNvSpPr/>
          <p:nvPr/>
        </p:nvSpPr>
        <p:spPr>
          <a:xfrm>
            <a:off x="7304726" y="2945216"/>
            <a:ext cx="153304" cy="197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50B41A-D917-4861-8219-0E2BD16CFEA1}"/>
              </a:ext>
            </a:extLst>
          </p:cNvPr>
          <p:cNvSpPr/>
          <p:nvPr/>
        </p:nvSpPr>
        <p:spPr>
          <a:xfrm>
            <a:off x="7250750" y="3180166"/>
            <a:ext cx="384285" cy="19764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9E348-7FF9-404C-A6A7-B31A99F275A5}"/>
                  </a:ext>
                </a:extLst>
              </p:cNvPr>
              <p:cNvSpPr txBox="1"/>
              <p:nvPr/>
            </p:nvSpPr>
            <p:spPr>
              <a:xfrm>
                <a:off x="5068842" y="4701847"/>
                <a:ext cx="219140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vector with </a:t>
                </a:r>
                <a:r>
                  <a:rPr lang="en-US" b="1" dirty="0">
                    <a:solidFill>
                      <a:schemeClr val="tx1"/>
                    </a:solidFill>
                  </a:rPr>
                  <a:t>two</a:t>
                </a:r>
                <a:r>
                  <a:rPr lang="en-US" dirty="0">
                    <a:solidFill>
                      <a:schemeClr val="tx1"/>
                    </a:solidFill>
                  </a:rPr>
                  <a:t> elements, but is still just a </a:t>
                </a:r>
                <a:r>
                  <a:rPr lang="en-US" b="1" dirty="0">
                    <a:solidFill>
                      <a:schemeClr val="tx1"/>
                    </a:solidFill>
                  </a:rPr>
                  <a:t>1-D</a:t>
                </a:r>
                <a:r>
                  <a:rPr lang="en-US" dirty="0">
                    <a:solidFill>
                      <a:schemeClr val="tx1"/>
                    </a:solidFill>
                  </a:rPr>
                  <a:t> object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9E348-7FF9-404C-A6A7-B31A99F27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842" y="4701847"/>
                <a:ext cx="2191407" cy="923330"/>
              </a:xfrm>
              <a:prstGeom prst="rect">
                <a:avLst/>
              </a:prstGeom>
              <a:blipFill>
                <a:blip r:embed="rId4"/>
                <a:stretch>
                  <a:fillRect l="-279" t="-3289" r="-222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FFAC267-EEE2-4145-9A9D-38FF2F52A52E}"/>
              </a:ext>
            </a:extLst>
          </p:cNvPr>
          <p:cNvCxnSpPr>
            <a:cxnSpLocks/>
            <a:stCxn id="14" idx="3"/>
            <a:endCxn id="30" idx="2"/>
          </p:cNvCxnSpPr>
          <p:nvPr/>
        </p:nvCxnSpPr>
        <p:spPr>
          <a:xfrm flipV="1">
            <a:off x="7286246" y="3377810"/>
            <a:ext cx="156647" cy="2570533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9B86F4-267D-4531-853F-13A02B229137}"/>
              </a:ext>
            </a:extLst>
          </p:cNvPr>
          <p:cNvSpPr txBox="1"/>
          <p:nvPr/>
        </p:nvSpPr>
        <p:spPr>
          <a:xfrm>
            <a:off x="4937184" y="5625177"/>
            <a:ext cx="234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Notice the comma with nothing after 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0A96F-2B2D-F53C-AF12-DD3D223989FD}"/>
              </a:ext>
            </a:extLst>
          </p:cNvPr>
          <p:cNvSpPr txBox="1"/>
          <p:nvPr/>
        </p:nvSpPr>
        <p:spPr>
          <a:xfrm>
            <a:off x="295466" y="1976186"/>
            <a:ext cx="499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len() </a:t>
            </a:r>
            <a:r>
              <a:rPr lang="en-US" b="1" dirty="0">
                <a:solidFill>
                  <a:srgbClr val="7030A0"/>
                </a:solidFill>
              </a:rPr>
              <a:t>only returns the number of items in the</a:t>
            </a:r>
          </a:p>
          <a:p>
            <a:pPr algn="ctr"/>
            <a:r>
              <a:rPr lang="en-US" b="1" u="sng" dirty="0">
                <a:solidFill>
                  <a:srgbClr val="7030A0"/>
                </a:solidFill>
              </a:rPr>
              <a:t>1</a:t>
            </a:r>
            <a:r>
              <a:rPr lang="en-US" b="1" u="sng" baseline="30000" dirty="0">
                <a:solidFill>
                  <a:srgbClr val="7030A0"/>
                </a:solidFill>
              </a:rPr>
              <a:t>st</a:t>
            </a:r>
            <a:r>
              <a:rPr lang="en-US" b="1" u="sng" dirty="0">
                <a:solidFill>
                  <a:srgbClr val="7030A0"/>
                </a:solidFill>
              </a:rPr>
              <a:t> dimension</a:t>
            </a:r>
            <a:r>
              <a:rPr lang="en-US" b="1" dirty="0">
                <a:solidFill>
                  <a:srgbClr val="7030A0"/>
                </a:solidFill>
              </a:rPr>
              <a:t> of an np.ndarray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899CB-1999-4DC3-94CF-C3359460BD78}"/>
              </a:ext>
            </a:extLst>
          </p:cNvPr>
          <p:cNvSpPr/>
          <p:nvPr/>
        </p:nvSpPr>
        <p:spPr>
          <a:xfrm>
            <a:off x="4615241" y="3398589"/>
            <a:ext cx="1573515" cy="23574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B2A6E37-CD9E-E8DD-52EB-4BAEBE8CA252}"/>
              </a:ext>
            </a:extLst>
          </p:cNvPr>
          <p:cNvCxnSpPr>
            <a:cxnSpLocks/>
            <a:stCxn id="2" idx="2"/>
            <a:endCxn id="6" idx="1"/>
          </p:cNvCxnSpPr>
          <p:nvPr/>
        </p:nvCxnSpPr>
        <p:spPr>
          <a:xfrm rot="16200000" flipH="1">
            <a:off x="3256168" y="2157388"/>
            <a:ext cx="893944" cy="182420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4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 animBg="1"/>
      <p:bldP spid="9" grpId="0"/>
      <p:bldP spid="14" grpId="0"/>
      <p:bldP spid="2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3A6FA7-05DC-4B65-93C0-DDD876EA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28" y="1652690"/>
            <a:ext cx="4579334" cy="45195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46BFFA-8D09-47CE-BADC-01E4BF45613E}"/>
              </a:ext>
            </a:extLst>
          </p:cNvPr>
          <p:cNvGrpSpPr/>
          <p:nvPr/>
        </p:nvGrpSpPr>
        <p:grpSpPr>
          <a:xfrm>
            <a:off x="5832488" y="2793999"/>
            <a:ext cx="2672255" cy="2236934"/>
            <a:chOff x="2325414" y="2435480"/>
            <a:chExt cx="2672255" cy="22369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EB8AA7-3165-4CE7-A93E-E7A16F92E7FE}"/>
                </a:ext>
              </a:extLst>
            </p:cNvPr>
            <p:cNvSpPr/>
            <p:nvPr/>
          </p:nvSpPr>
          <p:spPr>
            <a:xfrm>
              <a:off x="2325414" y="2435480"/>
              <a:ext cx="2672255" cy="2236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2163139-248B-4BB1-8F71-8D5112CFCCB8}"/>
                </a:ext>
              </a:extLst>
            </p:cNvPr>
            <p:cNvGrpSpPr/>
            <p:nvPr/>
          </p:nvGrpSpPr>
          <p:grpSpPr>
            <a:xfrm>
              <a:off x="2417380" y="2615383"/>
              <a:ext cx="2488322" cy="1877129"/>
              <a:chOff x="6157184" y="1764973"/>
              <a:chExt cx="2488322" cy="187712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F3ECFFC-9095-4538-AD37-0B92F521F050}"/>
                  </a:ext>
                </a:extLst>
              </p:cNvPr>
              <p:cNvGrpSpPr/>
              <p:nvPr/>
            </p:nvGrpSpPr>
            <p:grpSpPr>
              <a:xfrm>
                <a:off x="6157184" y="1764973"/>
                <a:ext cx="2488322" cy="1877129"/>
                <a:chOff x="6157184" y="1764973"/>
                <a:chExt cx="2488322" cy="187712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8F85021-E967-4EC1-8334-A94CFF2DF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7376" y="1813302"/>
                  <a:ext cx="0" cy="18288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2CB5CD0-046D-438C-8594-26B617B070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2976" y="2727702"/>
                  <a:ext cx="182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B9562DB-EE11-40B7-A54C-DD44125A1C08}"/>
                    </a:ext>
                  </a:extLst>
                </p:cNvPr>
                <p:cNvSpPr/>
                <p:nvPr/>
              </p:nvSpPr>
              <p:spPr>
                <a:xfrm>
                  <a:off x="6312976" y="1813302"/>
                  <a:ext cx="1828800" cy="1828800"/>
                </a:xfrm>
                <a:prstGeom prst="ellipse">
                  <a:avLst/>
                </a:prstGeom>
                <a:noFill/>
                <a:ln w="3175">
                  <a:solidFill>
                    <a:srgbClr val="00B0F0"/>
                  </a:solidFill>
                  <a:prstDash val="lg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6D8835F9-9216-4010-9392-52A13EA8383F}"/>
                    </a:ext>
                  </a:extLst>
                </p:cNvPr>
                <p:cNvCxnSpPr>
                  <a:endCxn id="52" idx="7"/>
                </p:cNvCxnSpPr>
                <p:nvPr/>
              </p:nvCxnSpPr>
              <p:spPr>
                <a:xfrm flipV="1">
                  <a:off x="7227376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B77302A-BC87-4B3C-BB5A-AE11C950B6BA}"/>
                    </a:ext>
                  </a:extLst>
                </p:cNvPr>
                <p:cNvCxnSpPr>
                  <a:cxnSpLocks/>
                  <a:endCxn id="52" idx="1"/>
                </p:cNvCxnSpPr>
                <p:nvPr/>
              </p:nvCxnSpPr>
              <p:spPr>
                <a:xfrm flipH="1" flipV="1">
                  <a:off x="6580798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2222" r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C125BD7-50C2-4BB6-BF28-F0084C787EA8}"/>
                    </a:ext>
                  </a:extLst>
                </p:cNvPr>
                <p:cNvCxnSpPr>
                  <a:cxnSpLocks/>
                  <a:stCxn id="63" idx="3"/>
                </p:cNvCxnSpPr>
                <p:nvPr/>
              </p:nvCxnSpPr>
              <p:spPr>
                <a:xfrm flipV="1">
                  <a:off x="7042894" y="2389367"/>
                  <a:ext cx="184482" cy="1846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0380987-326A-4755-8379-2FC09236F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24202" y="2395087"/>
                  <a:ext cx="183300" cy="1789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/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364" r="-4545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/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953" r="-4651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FBCB13A-D94A-4BC0-80F3-3CB576067FC7}"/>
              </a:ext>
            </a:extLst>
          </p:cNvPr>
          <p:cNvSpPr/>
          <p:nvPr/>
        </p:nvSpPr>
        <p:spPr>
          <a:xfrm>
            <a:off x="3424237" y="5021407"/>
            <a:ext cx="1376363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0B3C34-63C9-42F6-A803-4350B77EA63C}"/>
              </a:ext>
            </a:extLst>
          </p:cNvPr>
          <p:cNvGrpSpPr/>
          <p:nvPr/>
        </p:nvGrpSpPr>
        <p:grpSpPr>
          <a:xfrm>
            <a:off x="1727648" y="5621707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931EE07-0BED-4093-BB6D-DD239C280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CA425-EA85-4379-9A2A-D7149255AA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068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A4CC2-3542-406F-ADF1-3F90FE36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34" y="1536514"/>
            <a:ext cx="6815932" cy="2514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46BFFA-8D09-47CE-BADC-01E4BF45613E}"/>
              </a:ext>
            </a:extLst>
          </p:cNvPr>
          <p:cNvGrpSpPr/>
          <p:nvPr/>
        </p:nvGrpSpPr>
        <p:grpSpPr>
          <a:xfrm>
            <a:off x="5307711" y="4301979"/>
            <a:ext cx="2672255" cy="2236934"/>
            <a:chOff x="2325414" y="2435480"/>
            <a:chExt cx="2672255" cy="22369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EB8AA7-3165-4CE7-A93E-E7A16F92E7FE}"/>
                </a:ext>
              </a:extLst>
            </p:cNvPr>
            <p:cNvSpPr/>
            <p:nvPr/>
          </p:nvSpPr>
          <p:spPr>
            <a:xfrm>
              <a:off x="2325414" y="2435480"/>
              <a:ext cx="2672255" cy="2236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2163139-248B-4BB1-8F71-8D5112CFCCB8}"/>
                </a:ext>
              </a:extLst>
            </p:cNvPr>
            <p:cNvGrpSpPr/>
            <p:nvPr/>
          </p:nvGrpSpPr>
          <p:grpSpPr>
            <a:xfrm>
              <a:off x="2417380" y="2615383"/>
              <a:ext cx="2488322" cy="1877129"/>
              <a:chOff x="6157184" y="1764973"/>
              <a:chExt cx="2488322" cy="187712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F3ECFFC-9095-4538-AD37-0B92F521F050}"/>
                  </a:ext>
                </a:extLst>
              </p:cNvPr>
              <p:cNvGrpSpPr/>
              <p:nvPr/>
            </p:nvGrpSpPr>
            <p:grpSpPr>
              <a:xfrm>
                <a:off x="6157184" y="1764973"/>
                <a:ext cx="2488322" cy="1877129"/>
                <a:chOff x="6157184" y="1764973"/>
                <a:chExt cx="2488322" cy="187712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8F85021-E967-4EC1-8334-A94CFF2DF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7376" y="1813302"/>
                  <a:ext cx="0" cy="18288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2CB5CD0-046D-438C-8594-26B617B070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2976" y="2727702"/>
                  <a:ext cx="182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B9562DB-EE11-40B7-A54C-DD44125A1C08}"/>
                    </a:ext>
                  </a:extLst>
                </p:cNvPr>
                <p:cNvSpPr/>
                <p:nvPr/>
              </p:nvSpPr>
              <p:spPr>
                <a:xfrm>
                  <a:off x="6312976" y="1813302"/>
                  <a:ext cx="1828800" cy="1828800"/>
                </a:xfrm>
                <a:prstGeom prst="ellipse">
                  <a:avLst/>
                </a:prstGeom>
                <a:noFill/>
                <a:ln w="3175">
                  <a:solidFill>
                    <a:srgbClr val="00B0F0"/>
                  </a:solidFill>
                  <a:prstDash val="lg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6D8835F9-9216-4010-9392-52A13EA8383F}"/>
                    </a:ext>
                  </a:extLst>
                </p:cNvPr>
                <p:cNvCxnSpPr>
                  <a:endCxn id="52" idx="7"/>
                </p:cNvCxnSpPr>
                <p:nvPr/>
              </p:nvCxnSpPr>
              <p:spPr>
                <a:xfrm flipV="1">
                  <a:off x="7227376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B77302A-BC87-4B3C-BB5A-AE11C950B6BA}"/>
                    </a:ext>
                  </a:extLst>
                </p:cNvPr>
                <p:cNvCxnSpPr>
                  <a:cxnSpLocks/>
                  <a:endCxn id="52" idx="1"/>
                </p:cNvCxnSpPr>
                <p:nvPr/>
              </p:nvCxnSpPr>
              <p:spPr>
                <a:xfrm flipH="1" flipV="1">
                  <a:off x="6580798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2174" r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C125BD7-50C2-4BB6-BF28-F0084C787EA8}"/>
                    </a:ext>
                  </a:extLst>
                </p:cNvPr>
                <p:cNvCxnSpPr>
                  <a:cxnSpLocks/>
                  <a:stCxn id="63" idx="3"/>
                </p:cNvCxnSpPr>
                <p:nvPr/>
              </p:nvCxnSpPr>
              <p:spPr>
                <a:xfrm flipV="1">
                  <a:off x="7042894" y="2389367"/>
                  <a:ext cx="184482" cy="1846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0380987-326A-4755-8379-2FC09236F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24202" y="2395087"/>
                  <a:ext cx="183300" cy="1789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/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364" r="-4545" b="-169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/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953" r="-4651" b="-1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FBCB13A-D94A-4BC0-80F3-3CB576067FC7}"/>
              </a:ext>
            </a:extLst>
          </p:cNvPr>
          <p:cNvSpPr/>
          <p:nvPr/>
        </p:nvSpPr>
        <p:spPr>
          <a:xfrm>
            <a:off x="1970610" y="2142708"/>
            <a:ext cx="1010716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D4A004-9851-447A-99EC-1D5D572279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4210" y="4308405"/>
            <a:ext cx="3514802" cy="124811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3061364" y="20452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516498-3E64-463D-A1CF-F234111D8BC6}"/>
              </a:ext>
            </a:extLst>
          </p:cNvPr>
          <p:cNvGrpSpPr/>
          <p:nvPr/>
        </p:nvGrpSpPr>
        <p:grpSpPr>
          <a:xfrm>
            <a:off x="6360416" y="2608227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63EE9BD-2559-445A-815C-CDDDFB6154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CF3ED2-D11A-472D-AF86-EA3FB1B6A3D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6DE8ED-D33D-47A7-9058-7747D78CD4BE}"/>
              </a:ext>
            </a:extLst>
          </p:cNvPr>
          <p:cNvGrpSpPr/>
          <p:nvPr/>
        </p:nvGrpSpPr>
        <p:grpSpPr>
          <a:xfrm>
            <a:off x="5966139" y="3159751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AAAE79-64D4-4BEA-8C96-F8259EA6022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6E03DD9-6AC0-402C-ADC3-B892BC110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257F63-3E6F-4E6E-9CED-E76A913AD4B5}"/>
              </a:ext>
            </a:extLst>
          </p:cNvPr>
          <p:cNvGrpSpPr/>
          <p:nvPr/>
        </p:nvGrpSpPr>
        <p:grpSpPr>
          <a:xfrm>
            <a:off x="7882731" y="3543104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7F19CAF-4235-4FBC-B5EC-AAFDA48C167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FFE9C5B-A0DE-44B3-8067-789CF0C89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3BAB73-078F-44F7-8E80-F22A56B9ABA1}"/>
                  </a:ext>
                </a:extLst>
              </p:cNvPr>
              <p:cNvSpPr txBox="1"/>
              <p:nvPr/>
            </p:nvSpPr>
            <p:spPr>
              <a:xfrm>
                <a:off x="1910728" y="5835246"/>
                <a:ext cx="2123465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d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3BAB73-078F-44F7-8E80-F22A56B9A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728" y="5835246"/>
                <a:ext cx="2123465" cy="5211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3946BF2-DD86-468A-B93C-45F1FC9B09AF}"/>
              </a:ext>
            </a:extLst>
          </p:cNvPr>
          <p:cNvSpPr/>
          <p:nvPr/>
        </p:nvSpPr>
        <p:spPr>
          <a:xfrm>
            <a:off x="3712369" y="4451657"/>
            <a:ext cx="594468" cy="2629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695479-8ECC-4606-B9D9-ABB8367FE50D}"/>
              </a:ext>
            </a:extLst>
          </p:cNvPr>
          <p:cNvSpPr/>
          <p:nvPr/>
        </p:nvSpPr>
        <p:spPr>
          <a:xfrm>
            <a:off x="1641844" y="4880273"/>
            <a:ext cx="594468" cy="2629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23A82-BE82-88D3-7D96-AA2F2C393AA1}"/>
              </a:ext>
            </a:extLst>
          </p:cNvPr>
          <p:cNvSpPr/>
          <p:nvPr/>
        </p:nvSpPr>
        <p:spPr>
          <a:xfrm>
            <a:off x="3555124" y="3807372"/>
            <a:ext cx="479069" cy="22230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222F46-8672-9EA9-C847-87DD15AB90C4}"/>
              </a:ext>
            </a:extLst>
          </p:cNvPr>
          <p:cNvSpPr/>
          <p:nvPr/>
        </p:nvSpPr>
        <p:spPr>
          <a:xfrm>
            <a:off x="1910728" y="5290722"/>
            <a:ext cx="116825" cy="109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808C5B2-A9F7-6576-3FFB-2EA6C5A1CA03}"/>
              </a:ext>
            </a:extLst>
          </p:cNvPr>
          <p:cNvCxnSpPr>
            <a:cxnSpLocks/>
            <a:stCxn id="2" idx="3"/>
            <a:endCxn id="5" idx="3"/>
          </p:cNvCxnSpPr>
          <p:nvPr/>
        </p:nvCxnSpPr>
        <p:spPr>
          <a:xfrm flipH="1">
            <a:off x="2027553" y="3918524"/>
            <a:ext cx="2006640" cy="1426926"/>
          </a:xfrm>
          <a:prstGeom prst="bentConnector3">
            <a:avLst>
              <a:gd name="adj1" fmla="val -2514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21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5" grpId="0"/>
      <p:bldP spid="10" grpId="0" animBg="1"/>
      <p:bldP spid="46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33436F-10CE-4DF2-B5CA-B1A17A89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126" y="1848189"/>
            <a:ext cx="3236790" cy="306157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65F5D7-568C-D5FE-9107-A845F5E7F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54" y="1670310"/>
            <a:ext cx="4745475" cy="3417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3721480" y="203650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62F425B-644E-46E1-A202-8B2275AF4D6C}"/>
              </a:ext>
            </a:extLst>
          </p:cNvPr>
          <p:cNvSpPr/>
          <p:nvPr/>
        </p:nvSpPr>
        <p:spPr>
          <a:xfrm>
            <a:off x="3509030" y="3180952"/>
            <a:ext cx="650187" cy="174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C1177-C305-4811-BFCD-B8823D4D8AA4}"/>
              </a:ext>
            </a:extLst>
          </p:cNvPr>
          <p:cNvSpPr txBox="1"/>
          <p:nvPr/>
        </p:nvSpPr>
        <p:spPr>
          <a:xfrm>
            <a:off x="2364828" y="5352393"/>
            <a:ext cx="461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LaTeX Math Symbols - Handy Reference</a:t>
            </a:r>
            <a:r>
              <a:rPr lang="en-US" dirty="0"/>
              <a:t>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5880B28-76A2-4DA7-9665-040A4093A47B}"/>
              </a:ext>
            </a:extLst>
          </p:cNvPr>
          <p:cNvGrpSpPr/>
          <p:nvPr/>
        </p:nvGrpSpPr>
        <p:grpSpPr>
          <a:xfrm>
            <a:off x="5168970" y="2436863"/>
            <a:ext cx="1076632" cy="369332"/>
            <a:chOff x="4704120" y="2356972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15B915-E301-4FAD-A938-C4E0292B0F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74D5925-4818-40BC-9774-EF3FE699AA2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36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2751058" y="24628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62F425B-644E-46E1-A202-8B2275AF4D6C}"/>
              </a:ext>
            </a:extLst>
          </p:cNvPr>
          <p:cNvSpPr/>
          <p:nvPr/>
        </p:nvSpPr>
        <p:spPr>
          <a:xfrm>
            <a:off x="4005644" y="3072327"/>
            <a:ext cx="650187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5F4FD-3E2B-445D-8164-97392BF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33" y="1801694"/>
            <a:ext cx="5247838" cy="3070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7D58E-F3DA-4CF5-841B-C0FCD4E93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690" y="1765247"/>
            <a:ext cx="2981202" cy="2962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BC5AD-0F14-4075-93F4-D13BA9D41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773" y="4152847"/>
            <a:ext cx="2383743" cy="1438781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D40A86-CAB4-4A4C-AC04-8FF84BA00804}"/>
              </a:ext>
            </a:extLst>
          </p:cNvPr>
          <p:cNvSpPr/>
          <p:nvPr/>
        </p:nvSpPr>
        <p:spPr>
          <a:xfrm>
            <a:off x="4346503" y="2878466"/>
            <a:ext cx="908122" cy="174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B2856D-B9B1-4795-BB44-27C1D9793341}"/>
              </a:ext>
            </a:extLst>
          </p:cNvPr>
          <p:cNvGrpSpPr/>
          <p:nvPr/>
        </p:nvGrpSpPr>
        <p:grpSpPr>
          <a:xfrm>
            <a:off x="4346503" y="2252345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348DB4-9138-4BE1-8CF2-783F862C53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4147B7-A5BE-41C5-9B37-CCA97A543E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7922CE9-9051-DDE5-DCB3-59B7BBBF9DFC}"/>
              </a:ext>
            </a:extLst>
          </p:cNvPr>
          <p:cNvSpPr/>
          <p:nvPr/>
        </p:nvSpPr>
        <p:spPr>
          <a:xfrm>
            <a:off x="764628" y="3917731"/>
            <a:ext cx="307427" cy="890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BE5729-B663-F2E6-437B-991BD04E0026}"/>
              </a:ext>
            </a:extLst>
          </p:cNvPr>
          <p:cNvSpPr/>
          <p:nvPr/>
        </p:nvSpPr>
        <p:spPr>
          <a:xfrm>
            <a:off x="7386802" y="2386786"/>
            <a:ext cx="661824" cy="317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FFE82BB-A8F8-F80E-0AB7-5B3D091E4D50}"/>
              </a:ext>
            </a:extLst>
          </p:cNvPr>
          <p:cNvCxnSpPr>
            <a:stCxn id="2" idx="2"/>
            <a:endCxn id="5" idx="2"/>
          </p:cNvCxnSpPr>
          <p:nvPr/>
        </p:nvCxnSpPr>
        <p:spPr>
          <a:xfrm rot="5400000" flipH="1" flipV="1">
            <a:off x="3265679" y="356449"/>
            <a:ext cx="2104697" cy="6799372"/>
          </a:xfrm>
          <a:prstGeom prst="bentConnector3">
            <a:avLst>
              <a:gd name="adj1" fmla="val -5692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30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14a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real and complex </a:t>
            </a:r>
            <a:r>
              <a:rPr lang="en-US" sz="2400" u="sng" dirty="0"/>
              <a:t>vectors</a:t>
            </a:r>
            <a:r>
              <a:rPr lang="en-US" sz="2400" dirty="0"/>
              <a:t>, including addition, scalar multiplication, and </a:t>
            </a:r>
            <a:r>
              <a:rPr lang="en-US" sz="2400" b="1" dirty="0">
                <a:solidFill>
                  <a:srgbClr val="7030A0"/>
                </a:solidFill>
              </a:rPr>
              <a:t>dot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real and complex </a:t>
            </a:r>
            <a:r>
              <a:rPr lang="en-US" sz="2400" u="sng" dirty="0"/>
              <a:t>matrices</a:t>
            </a:r>
            <a:r>
              <a:rPr lang="en-US" sz="2400" dirty="0"/>
              <a:t>, including matrix inversion, transpose, </a:t>
            </a:r>
            <a:r>
              <a:rPr lang="en-US" sz="2400" b="1" dirty="0">
                <a:solidFill>
                  <a:srgbClr val="00B050"/>
                </a:solidFill>
              </a:rPr>
              <a:t>adjoint</a:t>
            </a:r>
            <a:r>
              <a:rPr lang="en-US" sz="2400" dirty="0"/>
              <a:t>, and </a:t>
            </a:r>
            <a:r>
              <a:rPr lang="en-US" sz="2400" b="1" dirty="0"/>
              <a:t>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Identify and use diagonal, symmetric, Identity, </a:t>
            </a:r>
            <a:r>
              <a:rPr lang="en-US" sz="2400" b="1" dirty="0">
                <a:solidFill>
                  <a:srgbClr val="0070C0"/>
                </a:solidFill>
              </a:rPr>
              <a:t>Hermitian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7030A0"/>
                </a:solidFill>
              </a:rPr>
              <a:t>Unitary</a:t>
            </a:r>
            <a:r>
              <a:rPr lang="en-US" sz="2400" dirty="0"/>
              <a:t>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basis sets, transition matrices, and the </a:t>
            </a:r>
            <a:r>
              <a:rPr lang="en-US" sz="2400" b="1" dirty="0">
                <a:solidFill>
                  <a:srgbClr val="FF0000"/>
                </a:solidFill>
              </a:rPr>
              <a:t>Hadamard</a:t>
            </a:r>
            <a:r>
              <a:rPr lang="en-US" sz="2400" dirty="0"/>
              <a:t>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</a:t>
            </a:r>
            <a:r>
              <a:rPr lang="en-US" sz="2400" b="1" dirty="0">
                <a:solidFill>
                  <a:srgbClr val="00B050"/>
                </a:solidFill>
              </a:rPr>
              <a:t>eigenvectors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B050"/>
                </a:solidFill>
              </a:rPr>
              <a:t>eigenvalues</a:t>
            </a:r>
            <a:r>
              <a:rPr lang="en-US" sz="2400" dirty="0"/>
              <a:t> of a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Symbols and Operators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/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= Complex Scalar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= Vector (1D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= Vector Components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Vector Norm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400" dirty="0"/>
                  <a:t> = Dot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Inner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2400" dirty="0"/>
                  <a:t> = Tensor Product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blipFill>
                <a:blip r:embed="rId3"/>
                <a:stretch>
                  <a:fillRect l="-720" t="-1553" b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/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= Matrix (2D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= Inverse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= Transpose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/>
                  <a:t>= Adjoint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400" dirty="0"/>
                  <a:t> = Trace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2400" dirty="0"/>
                  <a:t> = Identity Matrix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en-US" sz="2400" dirty="0"/>
                  <a:t> = Hadamard Matrix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blipFill>
                <a:blip r:embed="rId4"/>
                <a:stretch>
                  <a:fillRect l="-346" t="-1544" b="-3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8945BFC-9CD5-4683-9687-FE80542A6323}"/>
              </a:ext>
            </a:extLst>
          </p:cNvPr>
          <p:cNvSpPr/>
          <p:nvPr/>
        </p:nvSpPr>
        <p:spPr>
          <a:xfrm>
            <a:off x="4918902" y="2020352"/>
            <a:ext cx="3231890" cy="2709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4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“matrix” in </a:t>
            </a:r>
            <a:r>
              <a:rPr lang="en-US" sz="2400" b="1" dirty="0">
                <a:solidFill>
                  <a:srgbClr val="0070C0"/>
                </a:solidFill>
              </a:rPr>
              <a:t>NumPy</a:t>
            </a:r>
            <a:r>
              <a:rPr lang="en-US" sz="2400" dirty="0"/>
              <a:t> is represented as </a:t>
            </a:r>
            <a:r>
              <a:rPr lang="en-US" sz="2400" b="1" dirty="0"/>
              <a:t>vectors of vectors</a:t>
            </a:r>
            <a:endParaRPr lang="en-US" sz="2400" b="1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matrix can hold any number of elements (in each dimension), but </a:t>
            </a:r>
            <a:r>
              <a:rPr lang="en-US" sz="2000" b="1" dirty="0"/>
              <a:t>all</a:t>
            </a:r>
            <a:r>
              <a:rPr lang="en-US" sz="2000" dirty="0"/>
              <a:t> elements must be of the </a:t>
            </a:r>
            <a:r>
              <a:rPr lang="en-US" sz="2000" u="sng" dirty="0"/>
              <a:t>same</a:t>
            </a:r>
            <a:r>
              <a:rPr lang="en-US" sz="2000" dirty="0"/>
              <a:t> data type, such as </a:t>
            </a:r>
            <a:r>
              <a:rPr lang="en-US" sz="2000" b="1" dirty="0">
                <a:solidFill>
                  <a:srgbClr val="0070C0"/>
                </a:solidFill>
              </a:rPr>
              <a:t>int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0070C0"/>
                </a:solidFill>
              </a:rPr>
              <a:t>float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Matrix elements are accessed by their index numbers, which starts at </a:t>
            </a:r>
            <a:r>
              <a:rPr lang="en-US" sz="2000" b="1" dirty="0">
                <a:solidFill>
                  <a:srgbClr val="FF0000"/>
                </a:solidFill>
              </a:rPr>
              <a:t>zero</a:t>
            </a:r>
            <a:r>
              <a:rPr lang="en-US" sz="2000" dirty="0"/>
              <a:t> and correspond to each dimension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Matrix nomenclature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 mathematics, a matrix size is written as </a:t>
            </a:r>
            <a:r>
              <a:rPr lang="en-US" sz="2000" b="1" dirty="0"/>
              <a:t>(Rows x Columns)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 </a:t>
            </a:r>
            <a:r>
              <a:rPr lang="en-US" sz="2000" b="1" dirty="0">
                <a:solidFill>
                  <a:srgbClr val="0070C0"/>
                </a:solidFill>
              </a:rPr>
              <a:t>NumPy</a:t>
            </a:r>
            <a:r>
              <a:rPr lang="en-US" sz="2000" dirty="0"/>
              <a:t> a matrix (aka a </a:t>
            </a:r>
            <a:r>
              <a:rPr lang="en-US" sz="2000" b="1" dirty="0">
                <a:solidFill>
                  <a:srgbClr val="FF0000"/>
                </a:solidFill>
              </a:rPr>
              <a:t>ndarray</a:t>
            </a:r>
            <a:r>
              <a:rPr lang="en-US" sz="2000" dirty="0"/>
              <a:t>) is written using </a:t>
            </a:r>
            <a:r>
              <a:rPr lang="en-US" sz="2000" b="1" dirty="0">
                <a:solidFill>
                  <a:srgbClr val="00B050"/>
                </a:solidFill>
              </a:rPr>
              <a:t>commas</a:t>
            </a:r>
            <a:r>
              <a:rPr lang="en-US" sz="2000" dirty="0"/>
              <a:t> instead of multiplication crosses, and using </a:t>
            </a:r>
            <a:r>
              <a:rPr lang="en-US" sz="2000" b="1" dirty="0">
                <a:solidFill>
                  <a:srgbClr val="00B050"/>
                </a:solidFill>
              </a:rPr>
              <a:t>square brackets </a:t>
            </a:r>
            <a:r>
              <a:rPr lang="en-US" sz="2000" dirty="0"/>
              <a:t>instead of parenthesis: </a:t>
            </a:r>
            <a:r>
              <a:rPr lang="en-US" sz="2000" b="1" dirty="0"/>
              <a:t>[Row, Column]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Example: the NumPy array </a:t>
            </a:r>
            <a:r>
              <a:rPr lang="en-US" sz="2000" b="1" dirty="0"/>
              <a:t>[5,7] </a:t>
            </a:r>
            <a:r>
              <a:rPr lang="en-US" sz="2000" dirty="0"/>
              <a:t>has </a:t>
            </a:r>
            <a:r>
              <a:rPr lang="en-US" sz="2000" b="1" dirty="0"/>
              <a:t>5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rows</a:t>
            </a:r>
            <a:r>
              <a:rPr lang="en-US" sz="2000" dirty="0"/>
              <a:t> and </a:t>
            </a:r>
            <a:r>
              <a:rPr lang="en-US" sz="2000" b="1" dirty="0"/>
              <a:t>7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3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Types of Matrices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FCC71-86BB-4944-B448-6A1FB253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937" y="1588983"/>
            <a:ext cx="4406125" cy="2136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3BBE0-924E-4F1E-A445-CA8739CA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162" y="4436893"/>
            <a:ext cx="2301508" cy="1664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BB3862-DE98-44E6-A692-F68506DA4940}"/>
              </a:ext>
            </a:extLst>
          </p:cNvPr>
          <p:cNvSpPr txBox="1"/>
          <p:nvPr/>
        </p:nvSpPr>
        <p:spPr>
          <a:xfrm>
            <a:off x="3558049" y="4011561"/>
            <a:ext cx="202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Identity Matrix</a:t>
            </a:r>
          </a:p>
        </p:txBody>
      </p:sp>
    </p:spTree>
    <p:extLst>
      <p:ext uri="{BB962C8B-B14F-4D97-AF65-F5344CB8AC3E}">
        <p14:creationId xmlns:p14="http://schemas.microsoft.com/office/powerpoint/2010/main" val="3643261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081314-E928-856E-B1B8-05FD34FD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82" y="382814"/>
            <a:ext cx="5630825" cy="6267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A922CB-8819-8A32-65FE-F68EF41D3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559" y="363719"/>
            <a:ext cx="2880316" cy="1325563"/>
          </a:xfrm>
        </p:spPr>
        <p:txBody>
          <a:bodyPr anchor="t">
            <a:no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28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matrix_algebra.ipynb</a:t>
            </a:r>
            <a:endParaRPr lang="en-US" sz="2800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0F15A-6AF8-6D64-15D6-7A7F23A1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8F7E2E-A9AD-BD7D-BE99-C00E97E3F301}"/>
              </a:ext>
            </a:extLst>
          </p:cNvPr>
          <p:cNvGrpSpPr/>
          <p:nvPr/>
        </p:nvGrpSpPr>
        <p:grpSpPr>
          <a:xfrm>
            <a:off x="5847873" y="345264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8C65B1C-548C-92D3-4737-CC2016EFC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820C37-6C42-D162-147E-644604E419C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8FA1C3-7269-E4A9-DD48-97ED27194224}"/>
              </a:ext>
            </a:extLst>
          </p:cNvPr>
          <p:cNvGrpSpPr/>
          <p:nvPr/>
        </p:nvGrpSpPr>
        <p:grpSpPr>
          <a:xfrm>
            <a:off x="5413919" y="5028023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DC88B0A-F73F-E91C-247A-A45D4D2352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64D0D8-39D4-1D7B-AC68-F15FF14B2B8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0E55D-AC12-5B5D-30AC-91A41FEFBB19}"/>
              </a:ext>
            </a:extLst>
          </p:cNvPr>
          <p:cNvGrpSpPr/>
          <p:nvPr/>
        </p:nvGrpSpPr>
        <p:grpSpPr>
          <a:xfrm>
            <a:off x="2484782" y="5520145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635B62-8974-C1AB-5009-18341D7DC06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6B10856-8B1A-A16D-BE5D-DDAC87BFB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B2D9774-4D7B-7FC2-8018-93ECD3414928}"/>
              </a:ext>
            </a:extLst>
          </p:cNvPr>
          <p:cNvGrpSpPr/>
          <p:nvPr/>
        </p:nvGrpSpPr>
        <p:grpSpPr>
          <a:xfrm>
            <a:off x="3812495" y="6360746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7A2E19-49B6-5721-61A4-174DA45295F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97AF965-14B2-EC6E-BF6F-850BBB055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61F7B7B-B2EF-C781-DC7A-A616979A48F9}"/>
              </a:ext>
            </a:extLst>
          </p:cNvPr>
          <p:cNvSpPr/>
          <p:nvPr/>
        </p:nvSpPr>
        <p:spPr>
          <a:xfrm>
            <a:off x="2632842" y="6376512"/>
            <a:ext cx="632702" cy="27386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F6D4D2-CC8B-7551-59B1-D9048FDA2019}"/>
              </a:ext>
            </a:extLst>
          </p:cNvPr>
          <p:cNvSpPr/>
          <p:nvPr/>
        </p:nvSpPr>
        <p:spPr>
          <a:xfrm>
            <a:off x="252087" y="2284127"/>
            <a:ext cx="2745456" cy="2066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963CF1-BDF1-47A6-089D-00EC1DAC50FE}"/>
              </a:ext>
            </a:extLst>
          </p:cNvPr>
          <p:cNvSpPr/>
          <p:nvPr/>
        </p:nvSpPr>
        <p:spPr>
          <a:xfrm>
            <a:off x="3104060" y="4980022"/>
            <a:ext cx="203414" cy="20475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D85B46-CF1A-E915-9C78-8B9D56368B1B}"/>
              </a:ext>
            </a:extLst>
          </p:cNvPr>
          <p:cNvSpPr/>
          <p:nvPr/>
        </p:nvSpPr>
        <p:spPr>
          <a:xfrm>
            <a:off x="4736010" y="4980021"/>
            <a:ext cx="203414" cy="20475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7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matrix_algebra.ipynb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53242-5F84-01E0-63E8-3AAF9841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476" y="1690689"/>
            <a:ext cx="3619048" cy="42476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4F562C0-8349-3C94-43A7-B64FA55BF024}"/>
              </a:ext>
            </a:extLst>
          </p:cNvPr>
          <p:cNvGrpSpPr/>
          <p:nvPr/>
        </p:nvGrpSpPr>
        <p:grpSpPr>
          <a:xfrm>
            <a:off x="6260662" y="2148392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D25A366-56D4-BA29-C9C8-C83E884CD4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B36A7E-3B05-8A1A-D2CB-A1134A6A004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FE24DD-A1DE-FD2E-48B9-A91D3536A818}"/>
              </a:ext>
            </a:extLst>
          </p:cNvPr>
          <p:cNvGrpSpPr/>
          <p:nvPr/>
        </p:nvGrpSpPr>
        <p:grpSpPr>
          <a:xfrm>
            <a:off x="4479158" y="2392329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A39241A-F9FC-13D1-5C5E-5BB93AA5A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3AD0AD-3E26-615A-015F-50F3048C516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2C2F3E-A31B-3954-5A08-560B3299667A}"/>
              </a:ext>
            </a:extLst>
          </p:cNvPr>
          <p:cNvGrpSpPr/>
          <p:nvPr/>
        </p:nvGrpSpPr>
        <p:grpSpPr>
          <a:xfrm>
            <a:off x="4237955" y="2627666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7FB4D1-ED4A-17F5-71BB-53B64D39B84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9493F1-766B-1471-1A97-62D67C966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4A04CF-7623-751F-4E1D-2C90211F97FC}"/>
              </a:ext>
            </a:extLst>
          </p:cNvPr>
          <p:cNvGrpSpPr/>
          <p:nvPr/>
        </p:nvGrpSpPr>
        <p:grpSpPr>
          <a:xfrm>
            <a:off x="6249655" y="4114246"/>
            <a:ext cx="1064340" cy="369332"/>
            <a:chOff x="3647644" y="5421073"/>
            <a:chExt cx="1064340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D0312D-A9B9-19F2-A13D-306054A1691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1EDAE5C-D6C4-96ED-4AEC-FBEC156EC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05EBF4-C63C-8BDC-0216-11B44ADD138C}"/>
              </a:ext>
            </a:extLst>
          </p:cNvPr>
          <p:cNvGrpSpPr/>
          <p:nvPr/>
        </p:nvGrpSpPr>
        <p:grpSpPr>
          <a:xfrm>
            <a:off x="4429944" y="4351670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1F695F-A6B5-88EA-B9CE-27F015D2180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6CCC9D4-BB8D-72A1-330B-AB8AA369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DD0B81-A4A0-D03E-ED83-E183E7F3151F}"/>
              </a:ext>
            </a:extLst>
          </p:cNvPr>
          <p:cNvGrpSpPr/>
          <p:nvPr/>
        </p:nvGrpSpPr>
        <p:grpSpPr>
          <a:xfrm>
            <a:off x="4274204" y="4588749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55E140-F587-FF3B-1084-7DC252C713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65E72D1-91F9-300A-8480-7A9CD8BCA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32B4A5B-E9A0-94CE-2DA4-331BA3D4D49C}"/>
              </a:ext>
            </a:extLst>
          </p:cNvPr>
          <p:cNvSpPr txBox="1"/>
          <p:nvPr/>
        </p:nvSpPr>
        <p:spPr>
          <a:xfrm>
            <a:off x="177117" y="2370969"/>
            <a:ext cx="2387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len() </a:t>
            </a:r>
            <a:r>
              <a:rPr lang="en-US" b="1" dirty="0">
                <a:solidFill>
                  <a:srgbClr val="7030A0"/>
                </a:solidFill>
              </a:rPr>
              <a:t>only returns the number of items in the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en-US" b="1" baseline="30000" dirty="0">
                <a:solidFill>
                  <a:srgbClr val="7030A0"/>
                </a:solidFill>
              </a:rPr>
              <a:t>st</a:t>
            </a:r>
            <a:r>
              <a:rPr lang="en-US" b="1" dirty="0">
                <a:solidFill>
                  <a:srgbClr val="7030A0"/>
                </a:solidFill>
              </a:rPr>
              <a:t> dimension of an np.ndarray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BEBF6B-295B-207B-436B-2A98634B3DA2}"/>
              </a:ext>
            </a:extLst>
          </p:cNvPr>
          <p:cNvSpPr/>
          <p:nvPr/>
        </p:nvSpPr>
        <p:spPr>
          <a:xfrm>
            <a:off x="2829910" y="4412702"/>
            <a:ext cx="1565156" cy="23647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6DE55B9-9766-FFB2-851A-43DE7EF7740F}"/>
              </a:ext>
            </a:extLst>
          </p:cNvPr>
          <p:cNvCxnSpPr>
            <a:stCxn id="38" idx="2"/>
            <a:endCxn id="39" idx="1"/>
          </p:cNvCxnSpPr>
          <p:nvPr/>
        </p:nvCxnSpPr>
        <p:spPr>
          <a:xfrm rot="16200000" flipH="1">
            <a:off x="1620445" y="3321473"/>
            <a:ext cx="959641" cy="1459289"/>
          </a:xfrm>
          <a:prstGeom prst="bentConnector2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1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When rendering computer graphics, we often need to find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product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of two matrices, e.g.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There is a standard algorithm to do this multiplication</a:t>
                </a:r>
              </a:p>
              <a:p>
                <a:r>
                  <a:rPr lang="en-US" sz="2400" dirty="0"/>
                  <a:t>It involves multiplying each element in the </a:t>
                </a:r>
                <a:r>
                  <a:rPr lang="en-US" sz="2400" b="1" dirty="0"/>
                  <a:t>rows</a:t>
                </a:r>
                <a:r>
                  <a:rPr lang="en-US" sz="2400" dirty="0"/>
                  <a:t> of first matrix by each element in the </a:t>
                </a:r>
                <a:r>
                  <a:rPr lang="en-US" sz="2400" b="1" dirty="0"/>
                  <a:t>columns</a:t>
                </a:r>
                <a:r>
                  <a:rPr lang="en-US" sz="2400" dirty="0"/>
                  <a:t> of the second matrix, with an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implicit summation </a:t>
                </a:r>
                <a:r>
                  <a:rPr lang="en-US" sz="2400" dirty="0"/>
                  <a:t>of those products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93720" y="3078480"/>
            <a:ext cx="1219200" cy="3352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4753862" y="2910840"/>
            <a:ext cx="274320" cy="10363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0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 order to multiply two matrices together, the number of </a:t>
            </a:r>
            <a:r>
              <a:rPr lang="en-US" sz="2400" i="1" dirty="0">
                <a:solidFill>
                  <a:srgbClr val="FF0000"/>
                </a:solidFill>
              </a:rPr>
              <a:t>columns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matrix </a:t>
            </a:r>
            <a:r>
              <a:rPr lang="en-US" sz="2400" b="1" dirty="0"/>
              <a:t>A</a:t>
            </a:r>
            <a:r>
              <a:rPr lang="en-US" sz="2400" dirty="0"/>
              <a:t> </a:t>
            </a:r>
            <a:r>
              <a:rPr lang="en-US" sz="2400" b="1" u="sng" dirty="0">
                <a:solidFill>
                  <a:srgbClr val="00B050"/>
                </a:solidFill>
              </a:rPr>
              <a:t>must equal </a:t>
            </a:r>
            <a:r>
              <a:rPr lang="en-US" sz="2400" dirty="0"/>
              <a:t>the number of </a:t>
            </a:r>
            <a:r>
              <a:rPr lang="en-US" sz="2400" i="1" dirty="0">
                <a:solidFill>
                  <a:srgbClr val="FF0000"/>
                </a:solidFill>
              </a:rPr>
              <a:t>rows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matrix </a:t>
            </a:r>
            <a:r>
              <a:rPr lang="en-US" sz="2400" b="1" dirty="0"/>
              <a:t>B</a:t>
            </a:r>
            <a:r>
              <a:rPr lang="en-US" sz="2400" dirty="0"/>
              <a:t>  (Cols </a:t>
            </a:r>
            <a:r>
              <a:rPr lang="en-US" sz="2400" b="1" dirty="0"/>
              <a:t>A</a:t>
            </a:r>
            <a:r>
              <a:rPr lang="en-US" sz="2400" dirty="0"/>
              <a:t> = Rows </a:t>
            </a:r>
            <a:r>
              <a:rPr lang="en-US" sz="2400" b="1" dirty="0"/>
              <a:t>B</a:t>
            </a:r>
            <a:r>
              <a:rPr lang="en-US" sz="2400" dirty="0"/>
              <a:t>)</a:t>
            </a:r>
          </a:p>
          <a:p>
            <a:r>
              <a:rPr lang="en-US" sz="2400" dirty="0"/>
              <a:t>The resulting matrix will have as many rows as there were </a:t>
            </a:r>
            <a:r>
              <a:rPr lang="en-US" sz="2400" u="sng" dirty="0"/>
              <a:t>rows</a:t>
            </a:r>
            <a:r>
              <a:rPr lang="en-US" sz="2400" dirty="0"/>
              <a:t> in matrix </a:t>
            </a:r>
            <a:r>
              <a:rPr lang="en-US" sz="2400" b="1" dirty="0"/>
              <a:t>A</a:t>
            </a:r>
            <a:r>
              <a:rPr lang="en-US" sz="2400" dirty="0"/>
              <a:t>, and as many </a:t>
            </a:r>
            <a:r>
              <a:rPr lang="en-US" sz="2400" u="sng" dirty="0"/>
              <a:t>columns</a:t>
            </a:r>
            <a:r>
              <a:rPr lang="en-US" sz="2400" dirty="0"/>
              <a:t> as there were columns in matrix </a:t>
            </a:r>
            <a:r>
              <a:rPr lang="en-US" sz="2400" b="1" dirty="0"/>
              <a:t>B</a:t>
            </a:r>
            <a:r>
              <a:rPr lang="en-US" sz="2400" dirty="0"/>
              <a:t>  (Rows </a:t>
            </a:r>
            <a:r>
              <a:rPr lang="en-US" sz="2400" b="1" dirty="0"/>
              <a:t>A</a:t>
            </a:r>
            <a:r>
              <a:rPr lang="en-US" sz="2400" dirty="0"/>
              <a:t> x Cols </a:t>
            </a:r>
            <a:r>
              <a:rPr lang="en-US" sz="2400" b="1" dirty="0"/>
              <a:t>B</a:t>
            </a:r>
            <a:r>
              <a:rPr lang="en-US" sz="2400" dirty="0"/>
              <a:t>)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5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Example</a:t>
                </a:r>
              </a:p>
              <a:p>
                <a:pPr lvl="1"/>
                <a:r>
                  <a:rPr lang="en-US" dirty="0"/>
                  <a:t>Matrix </a:t>
                </a:r>
                <a:r>
                  <a:rPr lang="en-US" b="1" dirty="0"/>
                  <a:t>A</a:t>
                </a:r>
                <a:r>
                  <a:rPr lang="en-US" dirty="0"/>
                  <a:t> has dimension (2 x 3) = 2 rows, 3 columns</a:t>
                </a:r>
              </a:p>
              <a:p>
                <a:pPr lvl="1"/>
                <a:r>
                  <a:rPr lang="en-US" dirty="0"/>
                  <a:t>Matrix </a:t>
                </a:r>
                <a:r>
                  <a:rPr lang="en-US" b="1" dirty="0"/>
                  <a:t>B</a:t>
                </a:r>
                <a:r>
                  <a:rPr lang="en-US" dirty="0"/>
                  <a:t> has dimension (3 x 2) = 3 rows, 2 columns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07989" y="4679092"/>
                <a:ext cx="50168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(2 x 3)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3600" dirty="0"/>
                  <a:t> (3 x 2)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89" y="4679092"/>
                <a:ext cx="5016843" cy="646331"/>
              </a:xfrm>
              <a:prstGeom prst="rect">
                <a:avLst/>
              </a:prstGeom>
              <a:blipFill>
                <a:blip r:embed="rId3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849253" y="3654175"/>
            <a:ext cx="3468130" cy="1046441"/>
            <a:chOff x="849253" y="3654175"/>
            <a:chExt cx="3468130" cy="1046441"/>
          </a:xfrm>
        </p:grpSpPr>
        <p:sp>
          <p:nvSpPr>
            <p:cNvPr id="6" name="TextBox 5"/>
            <p:cNvSpPr txBox="1"/>
            <p:nvPr/>
          </p:nvSpPr>
          <p:spPr>
            <a:xfrm>
              <a:off x="849253" y="3654175"/>
              <a:ext cx="3468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u="sng" dirty="0"/>
                <a:t>inner</a:t>
              </a:r>
              <a:r>
                <a:rPr lang="en-US" sz="2000" dirty="0"/>
                <a:t> values must match!</a:t>
              </a:r>
            </a:p>
          </p:txBody>
        </p:sp>
        <p:sp>
          <p:nvSpPr>
            <p:cNvPr id="8" name="Curved Down Arrow 7"/>
            <p:cNvSpPr/>
            <p:nvPr/>
          </p:nvSpPr>
          <p:spPr>
            <a:xfrm>
              <a:off x="3121958" y="4198108"/>
              <a:ext cx="988904" cy="50250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67233" y="5325423"/>
            <a:ext cx="5977779" cy="1028824"/>
            <a:chOff x="2467233" y="5325423"/>
            <a:chExt cx="5977779" cy="1028824"/>
          </a:xfrm>
        </p:grpSpPr>
        <p:sp>
          <p:nvSpPr>
            <p:cNvPr id="5" name="Curved Up Arrow 4"/>
            <p:cNvSpPr/>
            <p:nvPr/>
          </p:nvSpPr>
          <p:spPr>
            <a:xfrm>
              <a:off x="2467233" y="5325423"/>
              <a:ext cx="2380736" cy="671723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47969" y="5338584"/>
              <a:ext cx="35970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The </a:t>
              </a:r>
              <a:r>
                <a:rPr lang="en-US" sz="2000" u="sng" dirty="0"/>
                <a:t>outer</a:t>
              </a:r>
              <a:r>
                <a:rPr lang="en-US" sz="2000" dirty="0"/>
                <a:t> values will be</a:t>
              </a:r>
            </a:p>
            <a:p>
              <a:pPr algn="ctr"/>
              <a:r>
                <a:rPr lang="en-US" sz="2000" dirty="0"/>
                <a:t>the dimension of the final</a:t>
              </a:r>
            </a:p>
            <a:p>
              <a:pPr algn="ctr"/>
              <a:r>
                <a:rPr lang="en-US" sz="2000" dirty="0"/>
                <a:t>matrix product!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BE88BC-E523-42A2-8657-0B555F6FBB96}"/>
              </a:ext>
            </a:extLst>
          </p:cNvPr>
          <p:cNvSpPr txBox="1"/>
          <p:nvPr/>
        </p:nvSpPr>
        <p:spPr>
          <a:xfrm>
            <a:off x="5407572" y="4331284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DE42B8-546E-4CB8-8481-5F47A2D6C0A4}"/>
              </a:ext>
            </a:extLst>
          </p:cNvPr>
          <p:cNvSpPr txBox="1"/>
          <p:nvPr/>
        </p:nvSpPr>
        <p:spPr>
          <a:xfrm>
            <a:off x="6766034" y="4331284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7E1342-C8A3-C5F8-D500-1A29F97603BE}"/>
              </a:ext>
            </a:extLst>
          </p:cNvPr>
          <p:cNvSpPr txBox="1"/>
          <p:nvPr/>
        </p:nvSpPr>
        <p:spPr>
          <a:xfrm>
            <a:off x="2631529" y="5162281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22BACD-78EF-81DA-5DEE-5159F544C14A}"/>
              </a:ext>
            </a:extLst>
          </p:cNvPr>
          <p:cNvSpPr txBox="1"/>
          <p:nvPr/>
        </p:nvSpPr>
        <p:spPr>
          <a:xfrm>
            <a:off x="4147647" y="5162281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5444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15" grpId="0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i="1" dirty="0"/>
                  <a:t>Matrix</a:t>
                </a:r>
                <a:r>
                  <a:rPr lang="en-US" sz="2400" dirty="0"/>
                  <a:t> multiplication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dirty="0"/>
                  <a:t> </a:t>
                </a:r>
                <a:r>
                  <a:rPr lang="en-US" sz="2400" u="sng" dirty="0"/>
                  <a:t>commutative</a:t>
                </a:r>
                <a:r>
                  <a:rPr lang="en-US" sz="2400" dirty="0"/>
                  <a:t>!</a:t>
                </a:r>
              </a:p>
              <a:p>
                <a:pPr lvl="1"/>
                <a:r>
                  <a:rPr lang="en-US" sz="2000" dirty="0"/>
                  <a:t>If we multiple </a:t>
                </a:r>
                <a:r>
                  <a:rPr lang="en-US" sz="2000" b="1" dirty="0"/>
                  <a:t>A</a:t>
                </a:r>
                <a:r>
                  <a:rPr lang="en-US" sz="2000" dirty="0"/>
                  <a:t> x </a:t>
                </a:r>
                <a:r>
                  <a:rPr lang="en-US" sz="2000" b="1" dirty="0"/>
                  <a:t>B</a:t>
                </a:r>
                <a:r>
                  <a:rPr lang="en-US" sz="2000" dirty="0"/>
                  <a:t> we may get a different matrix than if we  multiply </a:t>
                </a:r>
                <a:r>
                  <a:rPr lang="en-US" sz="2000" b="1" dirty="0"/>
                  <a:t>B</a:t>
                </a:r>
                <a:r>
                  <a:rPr lang="en-US" sz="2000" dirty="0"/>
                  <a:t> x </a:t>
                </a:r>
                <a:r>
                  <a:rPr lang="en-US" sz="2000" b="1" dirty="0"/>
                  <a:t>A</a:t>
                </a:r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00B050"/>
                    </a:solidFill>
                  </a:rPr>
                  <a:t>(3 x 2)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(2 x 3) </a:t>
                </a:r>
                <a:r>
                  <a:rPr lang="en-US" sz="2000" dirty="0"/>
                  <a:t>= result is a (3 x 3) matrix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(2 x 3)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(3 x 2) </a:t>
                </a:r>
                <a:r>
                  <a:rPr lang="en-US" sz="2000" dirty="0"/>
                  <a:t>= result is a (2 x 2) matrix</a:t>
                </a:r>
              </a:p>
              <a:p>
                <a:pPr lvl="1"/>
                <a:r>
                  <a:rPr lang="en-US" sz="2000" dirty="0"/>
                  <a:t>You might not even be able to multiply in the reverse order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7030A0"/>
                    </a:solidFill>
                  </a:rPr>
                  <a:t>(2 x 3)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(3 x 5)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= result is a (2 x 5) matrix</a:t>
                </a:r>
              </a:p>
              <a:p>
                <a:pPr marL="0" indent="0" algn="ctr">
                  <a:buNone/>
                </a:pPr>
                <a:r>
                  <a:rPr lang="en-US" sz="2000" b="1" dirty="0"/>
                  <a:t>(3 x 5)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(2 x 3)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= Not allowed (5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2)</a:t>
                </a:r>
                <a:r>
                  <a:rPr lang="en-US" sz="20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aaa</a:t>
                </a:r>
              </a:p>
              <a:p>
                <a:r>
                  <a:rPr lang="en-US" sz="2400" dirty="0"/>
                  <a:t>Welcome to the world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non-commutative algebra</a:t>
                </a:r>
                <a:endParaRPr lang="en-US" sz="2400" dirty="0"/>
              </a:p>
              <a:p>
                <a:pPr lvl="1"/>
                <a:r>
                  <a:rPr lang="en-US" sz="2000" dirty="0"/>
                  <a:t>This is very strange – it catches even great physicists by surprise!</a:t>
                </a:r>
              </a:p>
              <a:p>
                <a:pPr lvl="1"/>
                <a:r>
                  <a:rPr lang="en-US" sz="2000" dirty="0"/>
                  <a:t>This asymmetry is the foundation of the matrix formulation of </a:t>
                </a:r>
                <a:r>
                  <a:rPr lang="en-US" sz="2000" b="1" dirty="0"/>
                  <a:t>quantum mechanics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b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The algorithm is simple but tedious for </a:t>
                </a:r>
                <a:r>
                  <a:rPr lang="en-US" sz="2400" b="1" dirty="0"/>
                  <a:t>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B</a:t>
                </a:r>
                <a:r>
                  <a:rPr lang="en-US" sz="2400" dirty="0"/>
                  <a:t> = </a:t>
                </a:r>
                <a:r>
                  <a:rPr lang="en-US" sz="2400" b="1" dirty="0"/>
                  <a:t>C</a:t>
                </a:r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Sum</a:t>
                </a:r>
                <a:r>
                  <a:rPr lang="en-US" sz="2400" dirty="0"/>
                  <a:t>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product</a:t>
                </a:r>
                <a:r>
                  <a:rPr lang="en-US" sz="2400" dirty="0"/>
                  <a:t> of every element in each </a:t>
                </a:r>
                <a:r>
                  <a:rPr lang="en-US" sz="2400" u="sng" dirty="0"/>
                  <a:t>row</a:t>
                </a:r>
                <a:r>
                  <a:rPr lang="en-US" sz="2400" dirty="0"/>
                  <a:t> of matrix </a:t>
                </a:r>
                <a:r>
                  <a:rPr lang="en-US" sz="2400" b="1" dirty="0"/>
                  <a:t>A</a:t>
                </a:r>
                <a:r>
                  <a:rPr lang="en-US" sz="2400" dirty="0"/>
                  <a:t> and the corresponding element in each </a:t>
                </a:r>
                <a:r>
                  <a:rPr lang="en-US" sz="2400" u="sng" dirty="0"/>
                  <a:t>column</a:t>
                </a:r>
                <a:r>
                  <a:rPr lang="en-US" sz="2400" dirty="0"/>
                  <a:t> of matrix </a:t>
                </a:r>
                <a:r>
                  <a:rPr lang="en-US" sz="2400" b="1" dirty="0"/>
                  <a:t>B</a:t>
                </a:r>
              </a:p>
              <a:p>
                <a:r>
                  <a:rPr lang="en-US" sz="2400" dirty="0"/>
                  <a:t>That </a:t>
                </a:r>
                <a:r>
                  <a:rPr lang="en-US" sz="2400" i="1" dirty="0"/>
                  <a:t>sum</a:t>
                </a:r>
                <a:r>
                  <a:rPr lang="en-US" sz="2400" dirty="0"/>
                  <a:t> becomes just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one element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in new matrix </a:t>
                </a:r>
                <a:r>
                  <a:rPr lang="en-US" sz="2400" b="1" dirty="0"/>
                  <a:t>C</a:t>
                </a:r>
              </a:p>
              <a:p>
                <a:r>
                  <a:rPr lang="en-US" sz="2400" dirty="0"/>
                  <a:t>Continue this process for all rows in matrix </a:t>
                </a:r>
                <a:r>
                  <a:rPr lang="en-US" sz="2400" b="1" dirty="0"/>
                  <a:t>A</a:t>
                </a:r>
              </a:p>
              <a:p>
                <a:pPr lvl="1"/>
                <a:r>
                  <a:rPr lang="en-US" sz="2000" dirty="0"/>
                  <a:t>Every </a:t>
                </a:r>
                <a:r>
                  <a:rPr lang="en-US" sz="2000" u="sng" dirty="0"/>
                  <a:t>row</a:t>
                </a:r>
                <a:r>
                  <a:rPr lang="en-US" sz="2000" dirty="0"/>
                  <a:t> in </a:t>
                </a:r>
                <a:r>
                  <a:rPr lang="en-US" sz="2000" b="1" dirty="0"/>
                  <a:t>A</a:t>
                </a:r>
                <a:r>
                  <a:rPr lang="en-US" sz="2000" dirty="0"/>
                  <a:t> gets multiplied by every </a:t>
                </a:r>
                <a:r>
                  <a:rPr lang="en-US" sz="2000" u="sng" dirty="0"/>
                  <a:t>column</a:t>
                </a:r>
                <a:r>
                  <a:rPr lang="en-US" sz="2000" dirty="0"/>
                  <a:t> in </a:t>
                </a:r>
                <a:r>
                  <a:rPr lang="en-US" sz="2000" b="1" dirty="0"/>
                  <a:t>B</a:t>
                </a:r>
              </a:p>
              <a:p>
                <a:pPr lvl="1"/>
                <a:r>
                  <a:rPr lang="en-US" sz="2000" dirty="0"/>
                  <a:t>The resulting matrix will have dimensions (Rows </a:t>
                </a:r>
                <a:r>
                  <a:rPr lang="en-US" sz="2000" b="1" dirty="0"/>
                  <a:t>A</a:t>
                </a:r>
                <a:r>
                  <a:rPr lang="en-US" sz="2000" dirty="0"/>
                  <a:t> x Cols </a:t>
                </a:r>
                <a:r>
                  <a:rPr lang="en-US" sz="2000" b="1" dirty="0"/>
                  <a:t>B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1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Symbols and Operators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/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= Complex Scalar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= Vector (1D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= Vector Components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Vector Norm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400" dirty="0"/>
                  <a:t> = Dot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Inner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2400" dirty="0"/>
                  <a:t> = Tensor Product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blipFill>
                <a:blip r:embed="rId3"/>
                <a:stretch>
                  <a:fillRect l="-720" t="-1553" b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/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= Matrix (2D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= Inverse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= Transpose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/>
                  <a:t>= Adjoint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400" dirty="0"/>
                  <a:t> = Trace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2400" dirty="0"/>
                  <a:t> = Identity Matrix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en-US" sz="2400" dirty="0"/>
                  <a:t> = Hadamard Matrix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blipFill>
                <a:blip r:embed="rId4"/>
                <a:stretch>
                  <a:fillRect l="-346" t="-1544" b="-3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4B53BCD-2A67-4477-A7E0-57B207CF8CAC}"/>
              </a:ext>
            </a:extLst>
          </p:cNvPr>
          <p:cNvSpPr/>
          <p:nvPr/>
        </p:nvSpPr>
        <p:spPr>
          <a:xfrm>
            <a:off x="614896" y="2020352"/>
            <a:ext cx="3231890" cy="2228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E9000E-AC8A-9445-627A-5ABE340D1F73}"/>
              </a:ext>
            </a:extLst>
          </p:cNvPr>
          <p:cNvSpPr/>
          <p:nvPr/>
        </p:nvSpPr>
        <p:spPr>
          <a:xfrm>
            <a:off x="5877417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B6E6CC-3726-E056-1A85-41B49C6DD59B}"/>
              </a:ext>
            </a:extLst>
          </p:cNvPr>
          <p:cNvSpPr/>
          <p:nvPr/>
        </p:nvSpPr>
        <p:spPr>
          <a:xfrm>
            <a:off x="6476926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74789" y="2776022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57784" y="2776021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53580" y="3945924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51870" y="4102443"/>
            <a:ext cx="3194450" cy="19276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94E048-6E26-A003-A0CC-933FB8A093F1}"/>
              </a:ext>
            </a:extLst>
          </p:cNvPr>
          <p:cNvSpPr/>
          <p:nvPr/>
        </p:nvSpPr>
        <p:spPr>
          <a:xfrm>
            <a:off x="5877417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04B4DB-6EAE-111E-71A2-E6A1518BF1D2}"/>
              </a:ext>
            </a:extLst>
          </p:cNvPr>
          <p:cNvSpPr/>
          <p:nvPr/>
        </p:nvSpPr>
        <p:spPr>
          <a:xfrm>
            <a:off x="6476926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4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74789" y="2776022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63260" y="2776022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10331" y="4258961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926227" y="4415480"/>
            <a:ext cx="2420093" cy="15899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CFD042-BA61-20FB-6218-56BD8269D6CC}"/>
              </a:ext>
            </a:extLst>
          </p:cNvPr>
          <p:cNvSpPr/>
          <p:nvPr/>
        </p:nvSpPr>
        <p:spPr>
          <a:xfrm>
            <a:off x="5877417" y="42094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EF7739-7E51-5A51-479E-7E15E51E3247}"/>
              </a:ext>
            </a:extLst>
          </p:cNvPr>
          <p:cNvSpPr/>
          <p:nvPr/>
        </p:nvSpPr>
        <p:spPr>
          <a:xfrm>
            <a:off x="6476926" y="42094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21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1339" y="3051990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38560" y="2776021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47845" y="4522572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58420" y="4679091"/>
            <a:ext cx="3156780" cy="15651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2EB5D9-E7EF-5399-E7FB-DA934E917C2B}"/>
              </a:ext>
            </a:extLst>
          </p:cNvPr>
          <p:cNvSpPr/>
          <p:nvPr/>
        </p:nvSpPr>
        <p:spPr>
          <a:xfrm>
            <a:off x="5877417" y="4493274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3BF74-8D36-0109-B14D-678A25444900}"/>
              </a:ext>
            </a:extLst>
          </p:cNvPr>
          <p:cNvSpPr/>
          <p:nvPr/>
        </p:nvSpPr>
        <p:spPr>
          <a:xfrm>
            <a:off x="6476926" y="4493274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68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1339" y="3051990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140" y="2765658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53580" y="4786182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885038" y="5025081"/>
            <a:ext cx="2545492" cy="12521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A487A-B9E0-B8F9-04F3-2B11AB731548}"/>
              </a:ext>
            </a:extLst>
          </p:cNvPr>
          <p:cNvSpPr/>
          <p:nvPr/>
        </p:nvSpPr>
        <p:spPr>
          <a:xfrm>
            <a:off x="5877417" y="47612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53027E-AFC3-3AB8-D8E7-245413A21529}"/>
              </a:ext>
            </a:extLst>
          </p:cNvPr>
          <p:cNvSpPr/>
          <p:nvPr/>
        </p:nvSpPr>
        <p:spPr>
          <a:xfrm>
            <a:off x="6476926" y="47612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68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matrix_algebra.ipynb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B7C45-6D86-DDBE-5290-3AFA652A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95" y="1799710"/>
            <a:ext cx="5123809" cy="44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1299E7FE-EC86-9D7F-B8A6-4B310AB18382}"/>
              </a:ext>
            </a:extLst>
          </p:cNvPr>
          <p:cNvSpPr/>
          <p:nvPr/>
        </p:nvSpPr>
        <p:spPr>
          <a:xfrm>
            <a:off x="4571999" y="3318641"/>
            <a:ext cx="1647496" cy="338959"/>
          </a:xfrm>
          <a:prstGeom prst="wedgeRoundRectCallout">
            <a:avLst>
              <a:gd name="adj1" fmla="val -84469"/>
              <a:gd name="adj2" fmla="val -514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See slide #34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40D248-FC83-B593-A42A-5D2410299687}"/>
              </a:ext>
            </a:extLst>
          </p:cNvPr>
          <p:cNvGrpSpPr/>
          <p:nvPr/>
        </p:nvGrpSpPr>
        <p:grpSpPr>
          <a:xfrm>
            <a:off x="4108674" y="2364225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E99DBD-BFEB-5EA8-EF60-3576E7D00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7E497A-D405-EE66-198B-4D799491374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F988C6-20D7-2BEA-D293-2AB386CA981A}"/>
              </a:ext>
            </a:extLst>
          </p:cNvPr>
          <p:cNvGrpSpPr/>
          <p:nvPr/>
        </p:nvGrpSpPr>
        <p:grpSpPr>
          <a:xfrm>
            <a:off x="6987440" y="2616221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3E3A4F9-E5FD-3A8B-7596-0D29557E4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32DA9D-5550-2671-2FAC-44BEE1D1BA1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61A0AB-F302-00C3-4B70-F50099774703}"/>
              </a:ext>
            </a:extLst>
          </p:cNvPr>
          <p:cNvGrpSpPr/>
          <p:nvPr/>
        </p:nvGrpSpPr>
        <p:grpSpPr>
          <a:xfrm>
            <a:off x="4148087" y="4462068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529BB4-3F9E-1F38-2E4A-FA734AE269C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0663357-D0EA-2746-74BA-9AB3CECE29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580A89-8614-3EC9-D2F3-3905AA68387D}"/>
                  </a:ext>
                </a:extLst>
              </p:cNvPr>
              <p:cNvSpPr txBox="1"/>
              <p:nvPr/>
            </p:nvSpPr>
            <p:spPr>
              <a:xfrm>
                <a:off x="5664915" y="5368159"/>
                <a:ext cx="2404242" cy="3693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2∙2×3=3×3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580A89-8614-3EC9-D2F3-3905AA683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915" y="5368159"/>
                <a:ext cx="24042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Up 30">
            <a:extLst>
              <a:ext uri="{FF2B5EF4-FFF2-40B4-BE49-F238E27FC236}">
                <a16:creationId xmlns:a16="http://schemas.microsoft.com/office/drawing/2014/main" id="{25D21B65-27C4-4F91-2B6B-A0356FB5A13F}"/>
              </a:ext>
            </a:extLst>
          </p:cNvPr>
          <p:cNvSpPr/>
          <p:nvPr/>
        </p:nvSpPr>
        <p:spPr>
          <a:xfrm rot="10800000">
            <a:off x="6258254" y="5205550"/>
            <a:ext cx="36786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6B9F7677-CD4A-CE96-4F5F-4CB0C3AD48BF}"/>
              </a:ext>
            </a:extLst>
          </p:cNvPr>
          <p:cNvSpPr/>
          <p:nvPr/>
        </p:nvSpPr>
        <p:spPr>
          <a:xfrm>
            <a:off x="5879075" y="5681912"/>
            <a:ext cx="1172599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4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31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BC1248-6F77-223C-7129-4A56451F4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2" y="3498554"/>
            <a:ext cx="8542857" cy="2266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C61A7B-BFF6-B43C-E7D6-66E1FC37A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14" y="1454336"/>
            <a:ext cx="7013814" cy="2024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matrix_algebra.ipynb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C3BBE6-0C0A-7AC8-CD4C-91379BB1C3B2}"/>
                  </a:ext>
                </a:extLst>
              </p:cNvPr>
              <p:cNvSpPr txBox="1"/>
              <p:nvPr/>
            </p:nvSpPr>
            <p:spPr>
              <a:xfrm>
                <a:off x="6177294" y="2388476"/>
                <a:ext cx="2404242" cy="3693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2∙3×3=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C3BBE6-0C0A-7AC8-CD4C-91379BB1C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294" y="2388476"/>
                <a:ext cx="240424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2087B5-6DB8-2757-EC48-BD26732820AB}"/>
              </a:ext>
            </a:extLst>
          </p:cNvPr>
          <p:cNvCxnSpPr>
            <a:cxnSpLocks/>
          </p:cNvCxnSpPr>
          <p:nvPr/>
        </p:nvCxnSpPr>
        <p:spPr>
          <a:xfrm>
            <a:off x="6550575" y="1868214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B19F1B-A140-DE4F-38B5-1D0E2864005F}"/>
              </a:ext>
            </a:extLst>
          </p:cNvPr>
          <p:cNvCxnSpPr>
            <a:cxnSpLocks/>
          </p:cNvCxnSpPr>
          <p:nvPr/>
        </p:nvCxnSpPr>
        <p:spPr>
          <a:xfrm>
            <a:off x="7246885" y="1868214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0421A0-EC79-7365-8828-CA1541C35FBE}"/>
              </a:ext>
            </a:extLst>
          </p:cNvPr>
          <p:cNvSpPr txBox="1"/>
          <p:nvPr/>
        </p:nvSpPr>
        <p:spPr>
          <a:xfrm>
            <a:off x="5179306" y="1474492"/>
            <a:ext cx="1344225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Operand 0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58A65-8911-E243-AA17-0D826E2FB9D8}"/>
              </a:ext>
            </a:extLst>
          </p:cNvPr>
          <p:cNvSpPr txBox="1"/>
          <p:nvPr/>
        </p:nvSpPr>
        <p:spPr>
          <a:xfrm>
            <a:off x="7273929" y="1474492"/>
            <a:ext cx="1344225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Operand 1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03CFA0-46ED-7197-2A8B-8D64826DBFD7}"/>
              </a:ext>
            </a:extLst>
          </p:cNvPr>
          <p:cNvSpPr txBox="1"/>
          <p:nvPr/>
        </p:nvSpPr>
        <p:spPr>
          <a:xfrm>
            <a:off x="7082660" y="2984721"/>
            <a:ext cx="1333170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Dimension 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39ED29-3526-1A18-7460-DF563DE7C42F}"/>
              </a:ext>
            </a:extLst>
          </p:cNvPr>
          <p:cNvCxnSpPr>
            <a:cxnSpLocks/>
          </p:cNvCxnSpPr>
          <p:nvPr/>
        </p:nvCxnSpPr>
        <p:spPr>
          <a:xfrm>
            <a:off x="7044561" y="2704528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Curved Up 28">
            <a:extLst>
              <a:ext uri="{FF2B5EF4-FFF2-40B4-BE49-F238E27FC236}">
                <a16:creationId xmlns:a16="http://schemas.microsoft.com/office/drawing/2014/main" id="{6F8A0D3E-32D1-3BCA-E0A9-97057E0C9696}"/>
              </a:ext>
            </a:extLst>
          </p:cNvPr>
          <p:cNvSpPr/>
          <p:nvPr/>
        </p:nvSpPr>
        <p:spPr>
          <a:xfrm rot="10800000">
            <a:off x="6714800" y="2235341"/>
            <a:ext cx="36786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5179B0-2356-92A6-235D-D22F30E8495C}"/>
              </a:ext>
            </a:extLst>
          </p:cNvPr>
          <p:cNvSpPr/>
          <p:nvPr/>
        </p:nvSpPr>
        <p:spPr>
          <a:xfrm>
            <a:off x="3909850" y="5281349"/>
            <a:ext cx="212835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461088C-E850-62D1-D7C0-DF322944AA6C}"/>
              </a:ext>
            </a:extLst>
          </p:cNvPr>
          <p:cNvCxnSpPr>
            <a:cxnSpLocks/>
            <a:stCxn id="30" idx="0"/>
            <a:endCxn id="26" idx="3"/>
          </p:cNvCxnSpPr>
          <p:nvPr/>
        </p:nvCxnSpPr>
        <p:spPr>
          <a:xfrm rot="5400000" flipH="1" flipV="1">
            <a:off x="4575366" y="1238561"/>
            <a:ext cx="3483691" cy="4601886"/>
          </a:xfrm>
          <a:prstGeom prst="bentConnector4">
            <a:avLst>
              <a:gd name="adj1" fmla="val 31785"/>
              <a:gd name="adj2" fmla="val 104969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0B6BBAA-2224-5147-2609-23ABBCA32A3B}"/>
              </a:ext>
            </a:extLst>
          </p:cNvPr>
          <p:cNvSpPr/>
          <p:nvPr/>
        </p:nvSpPr>
        <p:spPr>
          <a:xfrm>
            <a:off x="8015287" y="5284398"/>
            <a:ext cx="212835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DD34D5F-B70E-5A4F-5C72-E1C1FCFB5B0C}"/>
              </a:ext>
            </a:extLst>
          </p:cNvPr>
          <p:cNvCxnSpPr>
            <a:cxnSpLocks/>
            <a:stCxn id="35" idx="0"/>
            <a:endCxn id="27" idx="3"/>
          </p:cNvCxnSpPr>
          <p:nvPr/>
        </p:nvCxnSpPr>
        <p:spPr>
          <a:xfrm rot="5400000" flipH="1" flipV="1">
            <a:off x="7280512" y="4149081"/>
            <a:ext cx="1976511" cy="294125"/>
          </a:xfrm>
          <a:prstGeom prst="bentConnector4">
            <a:avLst>
              <a:gd name="adj1" fmla="val 41825"/>
              <a:gd name="adj2" fmla="val 177722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B7E58B3-86DE-51FE-02A7-10A55D6C94EF}"/>
              </a:ext>
            </a:extLst>
          </p:cNvPr>
          <p:cNvSpPr/>
          <p:nvPr/>
        </p:nvSpPr>
        <p:spPr>
          <a:xfrm>
            <a:off x="5238506" y="5719033"/>
            <a:ext cx="2226466" cy="42292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FE4EFF-8E60-838A-7D4A-D01C542580FA}"/>
              </a:ext>
            </a:extLst>
          </p:cNvPr>
          <p:cNvSpPr txBox="1"/>
          <p:nvPr/>
        </p:nvSpPr>
        <p:spPr>
          <a:xfrm>
            <a:off x="1125267" y="6018208"/>
            <a:ext cx="3515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Generalized Universal Function API</a:t>
            </a:r>
            <a:r>
              <a:rPr lang="en-US" dirty="0"/>
              <a:t>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5CB7B9-A4F5-38B2-FCF6-939E872E0FDD}"/>
              </a:ext>
            </a:extLst>
          </p:cNvPr>
          <p:cNvSpPr/>
          <p:nvPr/>
        </p:nvSpPr>
        <p:spPr>
          <a:xfrm>
            <a:off x="370490" y="5540015"/>
            <a:ext cx="717331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9740C34-5334-EC24-6376-0025187978F8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 rot="16200000" flipH="1">
            <a:off x="714073" y="5791679"/>
            <a:ext cx="426277" cy="39611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FFCA77A-F63F-394A-1571-9C09EA541A23}"/>
              </a:ext>
            </a:extLst>
          </p:cNvPr>
          <p:cNvSpPr/>
          <p:nvPr/>
        </p:nvSpPr>
        <p:spPr>
          <a:xfrm>
            <a:off x="628649" y="3223742"/>
            <a:ext cx="1956895" cy="2365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F6A5164-2AEF-598B-4224-63C4EC756942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 flipV="1">
            <a:off x="2585544" y="2573142"/>
            <a:ext cx="3591750" cy="768891"/>
          </a:xfrm>
          <a:prstGeom prst="bentConnector3">
            <a:avLst>
              <a:gd name="adj1" fmla="val 7019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84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5" grpId="0" animBg="1"/>
      <p:bldP spid="40" grpId="0" animBg="1"/>
      <p:bldP spid="42" grpId="0"/>
      <p:bldP spid="43" grpId="0" animBg="1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Inversion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057EC-654F-4928-8CA8-FF49FCBDE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575"/>
          <a:stretch/>
        </p:blipFill>
        <p:spPr>
          <a:xfrm>
            <a:off x="2342906" y="1462533"/>
            <a:ext cx="4458188" cy="2037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C705C-4598-402E-ACC0-3FEE8466BCA9}"/>
                  </a:ext>
                </a:extLst>
              </p:cNvPr>
              <p:cNvSpPr txBox="1"/>
              <p:nvPr/>
            </p:nvSpPr>
            <p:spPr>
              <a:xfrm>
                <a:off x="2797599" y="4532309"/>
                <a:ext cx="1271567" cy="517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C705C-4598-402E-ACC0-3FEE846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599" y="4532309"/>
                <a:ext cx="1271567" cy="5175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10A9673-E736-4E9C-9D8F-561E7BECD3D4}"/>
              </a:ext>
            </a:extLst>
          </p:cNvPr>
          <p:cNvSpPr txBox="1"/>
          <p:nvPr/>
        </p:nvSpPr>
        <p:spPr>
          <a:xfrm>
            <a:off x="2389042" y="4064681"/>
            <a:ext cx="186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Matrix Division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0B126-1779-4F08-AD66-47BE1B050AA3}"/>
              </a:ext>
            </a:extLst>
          </p:cNvPr>
          <p:cNvSpPr txBox="1"/>
          <p:nvPr/>
        </p:nvSpPr>
        <p:spPr>
          <a:xfrm>
            <a:off x="5380780" y="3957697"/>
            <a:ext cx="1865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Solve System of Linear Equations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C9E844-3DAE-4608-8CB6-813892A39351}"/>
              </a:ext>
            </a:extLst>
          </p:cNvPr>
          <p:cNvSpPr txBox="1"/>
          <p:nvPr/>
        </p:nvSpPr>
        <p:spPr>
          <a:xfrm>
            <a:off x="7106880" y="1881246"/>
            <a:ext cx="140847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Non-square matrices are not directly invertible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7D4AB2-885C-42A6-8B90-360E94A08FAC}"/>
                  </a:ext>
                </a:extLst>
              </p:cNvPr>
              <p:cNvSpPr txBox="1"/>
              <p:nvPr/>
            </p:nvSpPr>
            <p:spPr>
              <a:xfrm>
                <a:off x="5928221" y="4679342"/>
                <a:ext cx="971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7D4AB2-885C-42A6-8B90-360E94A08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221" y="4679342"/>
                <a:ext cx="971997" cy="276999"/>
              </a:xfrm>
              <a:prstGeom prst="rect">
                <a:avLst/>
              </a:prstGeom>
              <a:blipFill>
                <a:blip r:embed="rId5"/>
                <a:stretch>
                  <a:fillRect l="-5000" r="-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3DA0A5-37FA-43AB-8ED0-B2B29CD13CF8}"/>
                  </a:ext>
                </a:extLst>
              </p:cNvPr>
              <p:cNvSpPr txBox="1"/>
              <p:nvPr/>
            </p:nvSpPr>
            <p:spPr>
              <a:xfrm>
                <a:off x="5182055" y="5103444"/>
                <a:ext cx="2263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3DA0A5-37FA-43AB-8ED0-B2B29CD13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55" y="5103444"/>
                <a:ext cx="2263120" cy="276999"/>
              </a:xfrm>
              <a:prstGeom prst="rect">
                <a:avLst/>
              </a:prstGeom>
              <a:blipFill>
                <a:blip r:embed="rId6"/>
                <a:stretch>
                  <a:fillRect l="-1887" t="-4348" r="-21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EDF79-4F05-414E-BB35-5EA954FC3A93}"/>
                  </a:ext>
                </a:extLst>
              </p:cNvPr>
              <p:cNvSpPr txBox="1"/>
              <p:nvPr/>
            </p:nvSpPr>
            <p:spPr>
              <a:xfrm>
                <a:off x="5928221" y="5865538"/>
                <a:ext cx="15169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EDF79-4F05-414E-BB35-5EA954FC3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221" y="5865538"/>
                <a:ext cx="1516954" cy="276999"/>
              </a:xfrm>
              <a:prstGeom prst="rect">
                <a:avLst/>
              </a:prstGeom>
              <a:blipFill>
                <a:blip r:embed="rId7"/>
                <a:stretch>
                  <a:fillRect l="-1606" t="-4348" r="-200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0BD742-E2E8-44BB-B472-A7BA28DF7BAA}"/>
                  </a:ext>
                </a:extLst>
              </p:cNvPr>
              <p:cNvSpPr txBox="1"/>
              <p:nvPr/>
            </p:nvSpPr>
            <p:spPr>
              <a:xfrm>
                <a:off x="6205733" y="6261914"/>
                <a:ext cx="12394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0BD742-E2E8-44BB-B472-A7BA28DF7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33" y="6261914"/>
                <a:ext cx="1239442" cy="276999"/>
              </a:xfrm>
              <a:prstGeom prst="rect">
                <a:avLst/>
              </a:prstGeom>
              <a:blipFill>
                <a:blip r:embed="rId8"/>
                <a:stretch>
                  <a:fillRect l="-985" t="-4348" r="-246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596CF2-A765-40AF-ADB6-7F8C3C555FB6}"/>
                  </a:ext>
                </a:extLst>
              </p:cNvPr>
              <p:cNvSpPr txBox="1"/>
              <p:nvPr/>
            </p:nvSpPr>
            <p:spPr>
              <a:xfrm>
                <a:off x="5182055" y="5513224"/>
                <a:ext cx="2263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596CF2-A765-40AF-ADB6-7F8C3C555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55" y="5513224"/>
                <a:ext cx="2263120" cy="276999"/>
              </a:xfrm>
              <a:prstGeom prst="rect">
                <a:avLst/>
              </a:prstGeom>
              <a:blipFill>
                <a:blip r:embed="rId9"/>
                <a:stretch>
                  <a:fillRect t="-4348" r="-21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7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5" grpId="0" animBg="1"/>
      <p:bldP spid="6" grpId="0"/>
      <p:bldP spid="8" grpId="0"/>
      <p:bldP spid="9" grpId="0"/>
      <p:bldP spid="10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22162" cy="43686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linear algebra, the </a:t>
            </a:r>
            <a:r>
              <a:rPr lang="en-US" sz="2400" b="1" dirty="0">
                <a:solidFill>
                  <a:srgbClr val="FF0000"/>
                </a:solidFill>
              </a:rPr>
              <a:t>determinant</a:t>
            </a:r>
            <a:r>
              <a:rPr lang="en-US" sz="2400" dirty="0"/>
              <a:t> is a value that can be computed from the elements of a </a:t>
            </a:r>
            <a:r>
              <a:rPr lang="en-US" sz="2400" b="1" dirty="0"/>
              <a:t>square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determinant can be used: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solve a </a:t>
            </a:r>
            <a:r>
              <a:rPr lang="en-US" sz="2000" dirty="0">
                <a:solidFill>
                  <a:srgbClr val="0070C0"/>
                </a:solidFill>
              </a:rPr>
              <a:t>system of linear equations </a:t>
            </a:r>
            <a:r>
              <a:rPr lang="en-US" sz="2000" dirty="0"/>
              <a:t>when those equations are represented by a matrix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find the </a:t>
            </a:r>
            <a:r>
              <a:rPr lang="en-US" sz="2000" dirty="0">
                <a:solidFill>
                  <a:srgbClr val="0070C0"/>
                </a:solidFill>
              </a:rPr>
              <a:t>Jacobian</a:t>
            </a:r>
            <a:r>
              <a:rPr lang="en-US" sz="2000" dirty="0"/>
              <a:t> of the matrix of all first-order partial derivatives of a vector-valued function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calculate the </a:t>
            </a:r>
            <a:r>
              <a:rPr lang="en-US" sz="2000" dirty="0">
                <a:solidFill>
                  <a:srgbClr val="0070C0"/>
                </a:solidFill>
              </a:rPr>
              <a:t>characteristic polynomial </a:t>
            </a:r>
            <a:r>
              <a:rPr lang="en-US" sz="2000" dirty="0"/>
              <a:t>of a matrix which is essential for eigenvalue problems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express the signed </a:t>
            </a:r>
            <a:r>
              <a:rPr lang="en-US" sz="2000" i="1" dirty="0"/>
              <a:t>n</a:t>
            </a:r>
            <a:r>
              <a:rPr lang="en-US" sz="2000" dirty="0"/>
              <a:t>-dimensional volumes of </a:t>
            </a:r>
            <a:r>
              <a:rPr lang="en-US" sz="2000" i="1" dirty="0">
                <a:solidFill>
                  <a:srgbClr val="0070C0"/>
                </a:solidFill>
              </a:rPr>
              <a:t>n</a:t>
            </a:r>
            <a:r>
              <a:rPr lang="en-US" sz="2000" dirty="0">
                <a:solidFill>
                  <a:srgbClr val="0070C0"/>
                </a:solidFill>
              </a:rPr>
              <a:t>-dimensional parallelepipeds</a:t>
            </a:r>
            <a:r>
              <a:rPr lang="en-US" sz="2000" dirty="0"/>
              <a:t> in analytic geometry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28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2 x 2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/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96DF9CA-9C7C-43CD-A6DF-C6BB973BC101}"/>
              </a:ext>
            </a:extLst>
          </p:cNvPr>
          <p:cNvGrpSpPr/>
          <p:nvPr/>
        </p:nvGrpSpPr>
        <p:grpSpPr>
          <a:xfrm>
            <a:off x="2084524" y="3579925"/>
            <a:ext cx="4974952" cy="665432"/>
            <a:chOff x="2084524" y="3579925"/>
            <a:chExt cx="4974952" cy="665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85F7C4-6A2C-47B6-8A7A-F0F09AB279DF}"/>
                    </a:ext>
                  </a:extLst>
                </p:cNvPr>
                <p:cNvSpPr txBox="1"/>
                <p:nvPr/>
              </p:nvSpPr>
              <p:spPr>
                <a:xfrm>
                  <a:off x="2084524" y="3587299"/>
                  <a:ext cx="4974952" cy="614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85F7C4-6A2C-47B6-8A7A-F0F09AB27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524" y="3587299"/>
                  <a:ext cx="4974952" cy="6149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AB53C23-41BF-499F-94DD-DF099920514F}"/>
                </a:ext>
              </a:extLst>
            </p:cNvPr>
            <p:cNvSpPr/>
            <p:nvPr/>
          </p:nvSpPr>
          <p:spPr>
            <a:xfrm>
              <a:off x="2698955" y="3579925"/>
              <a:ext cx="575187" cy="321024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8A7AD4-38A9-48FD-899F-812C2EADF477}"/>
                </a:ext>
              </a:extLst>
            </p:cNvPr>
            <p:cNvSpPr/>
            <p:nvPr/>
          </p:nvSpPr>
          <p:spPr>
            <a:xfrm>
              <a:off x="3426542" y="3924333"/>
              <a:ext cx="575187" cy="321024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00B098-642A-48C8-821E-8F14EA618318}"/>
                </a:ext>
              </a:extLst>
            </p:cNvPr>
            <p:cNvCxnSpPr>
              <a:stCxn id="9" idx="5"/>
              <a:endCxn id="10" idx="1"/>
            </p:cNvCxnSpPr>
            <p:nvPr/>
          </p:nvCxnSpPr>
          <p:spPr>
            <a:xfrm>
              <a:off x="3189908" y="3853936"/>
              <a:ext cx="320868" cy="11741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B575BC-AF92-4F1F-8B94-BBBF93F05C21}"/>
                </a:ext>
              </a:extLst>
            </p:cNvPr>
            <p:cNvSpPr/>
            <p:nvPr/>
          </p:nvSpPr>
          <p:spPr>
            <a:xfrm>
              <a:off x="4424516" y="3740437"/>
              <a:ext cx="1120878" cy="43794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B5A6F9-DECE-4A90-A35B-70D72ED72594}"/>
              </a:ext>
            </a:extLst>
          </p:cNvPr>
          <p:cNvGrpSpPr/>
          <p:nvPr/>
        </p:nvGrpSpPr>
        <p:grpSpPr>
          <a:xfrm>
            <a:off x="2084524" y="4632267"/>
            <a:ext cx="4974952" cy="665432"/>
            <a:chOff x="2084524" y="4632267"/>
            <a:chExt cx="4974952" cy="665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CD48D1-E617-4E6E-A841-858F3615A24E}"/>
                    </a:ext>
                  </a:extLst>
                </p:cNvPr>
                <p:cNvSpPr txBox="1"/>
                <p:nvPr/>
              </p:nvSpPr>
              <p:spPr>
                <a:xfrm>
                  <a:off x="2084524" y="4635497"/>
                  <a:ext cx="4974952" cy="614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CD48D1-E617-4E6E-A841-858F3615A2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524" y="4635497"/>
                  <a:ext cx="4974952" cy="614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555727D-07A9-42B8-9182-EF03F63F19BA}"/>
                </a:ext>
              </a:extLst>
            </p:cNvPr>
            <p:cNvSpPr/>
            <p:nvPr/>
          </p:nvSpPr>
          <p:spPr>
            <a:xfrm>
              <a:off x="3443748" y="4632267"/>
              <a:ext cx="575187" cy="32102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B19667-C434-40DF-AA16-EB0A8AEFFC4A}"/>
                </a:ext>
              </a:extLst>
            </p:cNvPr>
            <p:cNvSpPr/>
            <p:nvPr/>
          </p:nvSpPr>
          <p:spPr>
            <a:xfrm>
              <a:off x="2666997" y="4976675"/>
              <a:ext cx="575187" cy="32102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832D68-E2B0-4BF8-AC0C-0337B20DA4FC}"/>
                </a:ext>
              </a:extLst>
            </p:cNvPr>
            <p:cNvCxnSpPr>
              <a:cxnSpLocks/>
              <a:stCxn id="15" idx="3"/>
              <a:endCxn id="16" idx="7"/>
            </p:cNvCxnSpPr>
            <p:nvPr/>
          </p:nvCxnSpPr>
          <p:spPr>
            <a:xfrm flipH="1">
              <a:off x="3157950" y="4906278"/>
              <a:ext cx="370032" cy="11741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0CA276-83E7-44F5-8A2A-66A751DA605F}"/>
                </a:ext>
              </a:extLst>
            </p:cNvPr>
            <p:cNvSpPr/>
            <p:nvPr/>
          </p:nvSpPr>
          <p:spPr>
            <a:xfrm>
              <a:off x="5891981" y="4792779"/>
              <a:ext cx="1120878" cy="43794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04D9729-3849-4190-A39E-20D62554F7E5}"/>
              </a:ext>
            </a:extLst>
          </p:cNvPr>
          <p:cNvSpPr/>
          <p:nvPr/>
        </p:nvSpPr>
        <p:spPr>
          <a:xfrm>
            <a:off x="5598165" y="3801022"/>
            <a:ext cx="258096" cy="232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C530B70-537B-4CEE-AF10-20B80E07659C}"/>
              </a:ext>
            </a:extLst>
          </p:cNvPr>
          <p:cNvSpPr/>
          <p:nvPr/>
        </p:nvSpPr>
        <p:spPr>
          <a:xfrm rot="3297557">
            <a:off x="5257048" y="2324054"/>
            <a:ext cx="508820" cy="1702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Real</a:t>
            </a:r>
            <a:r>
              <a:rPr lang="en-US" sz="3200" dirty="0">
                <a:latin typeface="+mn-lt"/>
              </a:rPr>
              <a:t>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E731C-A811-4389-8EE1-89E7822DA726}"/>
              </a:ext>
            </a:extLst>
          </p:cNvPr>
          <p:cNvGrpSpPr/>
          <p:nvPr/>
        </p:nvGrpSpPr>
        <p:grpSpPr>
          <a:xfrm>
            <a:off x="5733209" y="1650100"/>
            <a:ext cx="2095510" cy="718834"/>
            <a:chOff x="5733210" y="1792826"/>
            <a:chExt cx="2095510" cy="71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B57B3BA-C15E-441A-A7E9-B7DC700A2EBD}"/>
                    </a:ext>
                  </a:extLst>
                </p:cNvPr>
                <p:cNvSpPr txBox="1"/>
                <p:nvPr/>
              </p:nvSpPr>
              <p:spPr>
                <a:xfrm>
                  <a:off x="5733210" y="1792826"/>
                  <a:ext cx="2095510" cy="2918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𝐵𝑎𝑠𝑖𝑠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𝑉𝑒𝑐𝑡𝑜𝑟𝑠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B57B3BA-C15E-441A-A7E9-B7DC700A2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210" y="1792826"/>
                  <a:ext cx="2095510" cy="291811"/>
                </a:xfrm>
                <a:prstGeom prst="rect">
                  <a:avLst/>
                </a:prstGeom>
                <a:blipFill>
                  <a:blip r:embed="rId5"/>
                  <a:stretch>
                    <a:fillRect l="-2326" t="-18750" r="-15116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A6DE40-523E-4FEF-BE72-526D67754D0D}"/>
                </a:ext>
              </a:extLst>
            </p:cNvPr>
            <p:cNvSpPr txBox="1"/>
            <p:nvPr/>
          </p:nvSpPr>
          <p:spPr>
            <a:xfrm>
              <a:off x="5851817" y="2142328"/>
              <a:ext cx="1858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Unit</a:t>
              </a:r>
              <a:r>
                <a:rPr lang="en-US" dirty="0">
                  <a:solidFill>
                    <a:srgbClr val="7030A0"/>
                  </a:solidFill>
                </a:rPr>
                <a:t> Vectors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5664B-B5F0-473F-8E29-B80D6B20DB2C}"/>
              </a:ext>
            </a:extLst>
          </p:cNvPr>
          <p:cNvGrpSpPr/>
          <p:nvPr/>
        </p:nvGrpSpPr>
        <p:grpSpPr>
          <a:xfrm>
            <a:off x="5114442" y="4012344"/>
            <a:ext cx="3270142" cy="1036336"/>
            <a:chOff x="5114442" y="3815910"/>
            <a:chExt cx="3270142" cy="10363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9CE3DE2-2114-4BF3-8294-C00AB0E043FD}"/>
                    </a:ext>
                  </a:extLst>
                </p:cNvPr>
                <p:cNvSpPr txBox="1"/>
                <p:nvPr/>
              </p:nvSpPr>
              <p:spPr>
                <a:xfrm>
                  <a:off x="5518921" y="3815910"/>
                  <a:ext cx="2490938" cy="320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9CE3DE2-2114-4BF3-8294-C00AB0E043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921" y="3815910"/>
                  <a:ext cx="2490938" cy="320088"/>
                </a:xfrm>
                <a:prstGeom prst="rect">
                  <a:avLst/>
                </a:prstGeom>
                <a:blipFill>
                  <a:blip r:embed="rId6"/>
                  <a:stretch>
                    <a:fillRect l="-1956" t="-32075" r="-1222" b="-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34CAFD-C185-4E1D-9275-0A2D75BB9283}"/>
                </a:ext>
              </a:extLst>
            </p:cNvPr>
            <p:cNvSpPr txBox="1"/>
            <p:nvPr/>
          </p:nvSpPr>
          <p:spPr>
            <a:xfrm>
              <a:off x="5114442" y="4205915"/>
              <a:ext cx="3270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Vectors</a:t>
              </a:r>
              <a:r>
                <a:rPr lang="en-US" dirty="0">
                  <a:solidFill>
                    <a:srgbClr val="7030A0"/>
                  </a:solidFill>
                </a:rPr>
                <a:t> are basis independent,</a:t>
              </a:r>
            </a:p>
            <a:p>
              <a:pPr algn="ctr"/>
              <a:r>
                <a:rPr lang="en-US" i="1" dirty="0">
                  <a:solidFill>
                    <a:srgbClr val="7030A0"/>
                  </a:solidFill>
                </a:rPr>
                <a:t>components</a:t>
              </a:r>
              <a:r>
                <a:rPr lang="en-US" dirty="0">
                  <a:solidFill>
                    <a:srgbClr val="7030A0"/>
                  </a:solidFill>
                </a:rPr>
                <a:t> are not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371F25A-CA86-4077-9B63-2C75729549D1}"/>
              </a:ext>
            </a:extLst>
          </p:cNvPr>
          <p:cNvGrpSpPr/>
          <p:nvPr/>
        </p:nvGrpSpPr>
        <p:grpSpPr>
          <a:xfrm>
            <a:off x="5585510" y="2722920"/>
            <a:ext cx="2357761" cy="958754"/>
            <a:chOff x="5585510" y="2791785"/>
            <a:chExt cx="2357761" cy="9587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DF0F0E-8A88-44A1-ABE3-A8614D0323FF}"/>
                    </a:ext>
                  </a:extLst>
                </p:cNvPr>
                <p:cNvSpPr txBox="1"/>
                <p:nvPr/>
              </p:nvSpPr>
              <p:spPr>
                <a:xfrm>
                  <a:off x="5585510" y="2791785"/>
                  <a:ext cx="2357761" cy="3024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𝐶𝑜𝑚𝑝𝑜𝑛𝑒𝑛𝑡𝑠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DF0F0E-8A88-44A1-ABE3-A8614D0323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510" y="2791785"/>
                  <a:ext cx="2357761" cy="302455"/>
                </a:xfrm>
                <a:prstGeom prst="rect">
                  <a:avLst/>
                </a:prstGeom>
                <a:blipFill>
                  <a:blip r:embed="rId7"/>
                  <a:stretch>
                    <a:fillRect l="-2326"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59E4F5-3B6C-47A0-9C6A-EB50696B1DD4}"/>
                    </a:ext>
                  </a:extLst>
                </p:cNvPr>
                <p:cNvSpPr txBox="1"/>
                <p:nvPr/>
              </p:nvSpPr>
              <p:spPr>
                <a:xfrm>
                  <a:off x="5703786" y="3104208"/>
                  <a:ext cx="209145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How much of each basis makes up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59E4F5-3B6C-47A0-9C6A-EB50696B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786" y="3104208"/>
                  <a:ext cx="2091454" cy="646331"/>
                </a:xfrm>
                <a:prstGeom prst="rect">
                  <a:avLst/>
                </a:prstGeom>
                <a:blipFill>
                  <a:blip r:embed="rId8"/>
                  <a:stretch>
                    <a:fillRect t="-5660" r="-5248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561BC4-2165-45CD-90A7-5E3628BBDA90}"/>
              </a:ext>
            </a:extLst>
          </p:cNvPr>
          <p:cNvGrpSpPr/>
          <p:nvPr/>
        </p:nvGrpSpPr>
        <p:grpSpPr>
          <a:xfrm>
            <a:off x="5328868" y="5402666"/>
            <a:ext cx="2938561" cy="968200"/>
            <a:chOff x="5328868" y="5402666"/>
            <a:chExt cx="2938561" cy="968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ACC500D-E63C-4C7D-BF32-541E6156C197}"/>
                    </a:ext>
                  </a:extLst>
                </p:cNvPr>
                <p:cNvSpPr txBox="1"/>
                <p:nvPr/>
              </p:nvSpPr>
              <p:spPr>
                <a:xfrm>
                  <a:off x="5328868" y="5402666"/>
                  <a:ext cx="2938561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ACC500D-E63C-4C7D-BF32-541E6156C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868" y="5402666"/>
                  <a:ext cx="2938561" cy="56368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AE4E84-136C-4DFB-9DC0-FCE34A88B133}"/>
                    </a:ext>
                  </a:extLst>
                </p:cNvPr>
                <p:cNvSpPr txBox="1"/>
                <p:nvPr/>
              </p:nvSpPr>
              <p:spPr>
                <a:xfrm>
                  <a:off x="5851816" y="5986722"/>
                  <a:ext cx="1855508" cy="384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In basis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AE4E84-136C-4DFB-9DC0-FCE34A88B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1816" y="5986722"/>
                  <a:ext cx="1855508" cy="384144"/>
                </a:xfrm>
                <a:prstGeom prst="rect">
                  <a:avLst/>
                </a:prstGeom>
                <a:blipFill>
                  <a:blip r:embed="rId10"/>
                  <a:stretch>
                    <a:fillRect t="-3175" r="-1645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EC20AC8-A486-4210-9AF4-DE1E782CE9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534" y="1329848"/>
            <a:ext cx="4278323" cy="404836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45803E-10C8-47D1-A060-3FFC4F58253C}"/>
              </a:ext>
            </a:extLst>
          </p:cNvPr>
          <p:cNvCxnSpPr>
            <a:cxnSpLocks/>
          </p:cNvCxnSpPr>
          <p:nvPr/>
        </p:nvCxnSpPr>
        <p:spPr>
          <a:xfrm flipH="1">
            <a:off x="7943271" y="3617317"/>
            <a:ext cx="135255" cy="4944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92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2 x 2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85F7C4-6A2C-47B6-8A7A-F0F09AB279DF}"/>
                  </a:ext>
                </a:extLst>
              </p:cNvPr>
              <p:cNvSpPr txBox="1"/>
              <p:nvPr/>
            </p:nvSpPr>
            <p:spPr>
              <a:xfrm>
                <a:off x="2084524" y="3587299"/>
                <a:ext cx="4974952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85F7C4-6A2C-47B6-8A7A-F0F09AB27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524" y="3587299"/>
                <a:ext cx="4974952" cy="614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F41C9D-21C4-445B-81B2-BC5DB002DD76}"/>
                  </a:ext>
                </a:extLst>
              </p:cNvPr>
              <p:cNvSpPr txBox="1"/>
              <p:nvPr/>
            </p:nvSpPr>
            <p:spPr>
              <a:xfrm>
                <a:off x="2161384" y="4764696"/>
                <a:ext cx="5428217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∙4=16−12=4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F41C9D-21C4-445B-81B2-BC5DB002D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384" y="4764696"/>
                <a:ext cx="5428217" cy="613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/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1514FC6-FC29-4256-BD5A-B53CFDEC9EBA}"/>
              </a:ext>
            </a:extLst>
          </p:cNvPr>
          <p:cNvSpPr/>
          <p:nvPr/>
        </p:nvSpPr>
        <p:spPr>
          <a:xfrm>
            <a:off x="4661640" y="4988269"/>
            <a:ext cx="258096" cy="232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83D30A-4439-4849-AB21-FD086B9D966D}"/>
              </a:ext>
            </a:extLst>
          </p:cNvPr>
          <p:cNvGrpSpPr/>
          <p:nvPr/>
        </p:nvGrpSpPr>
        <p:grpSpPr>
          <a:xfrm>
            <a:off x="3024444" y="4924698"/>
            <a:ext cx="280219" cy="280219"/>
            <a:chOff x="3033969" y="4937398"/>
            <a:chExt cx="280219" cy="28021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C49A4DF-CDBE-42C4-BF70-D9235A5CB242}"/>
                </a:ext>
              </a:extLst>
            </p:cNvPr>
            <p:cNvCxnSpPr>
              <a:cxnSpLocks/>
            </p:cNvCxnSpPr>
            <p:nvPr/>
          </p:nvCxnSpPr>
          <p:spPr>
            <a:xfrm>
              <a:off x="3033969" y="4955833"/>
              <a:ext cx="280219" cy="24334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5032781-2500-44A1-8A48-C34E41A0D4D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21269" y="4955833"/>
              <a:ext cx="280219" cy="24334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AA891E33-1A11-449A-8F1E-73588939D88E}"/>
              </a:ext>
            </a:extLst>
          </p:cNvPr>
          <p:cNvSpPr/>
          <p:nvPr/>
        </p:nvSpPr>
        <p:spPr>
          <a:xfrm>
            <a:off x="7278329" y="4902576"/>
            <a:ext cx="368710" cy="36512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69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CF1BD8-13A1-43E0-BEB1-B836ADC4B601}"/>
                  </a:ext>
                </a:extLst>
              </p:cNvPr>
              <p:cNvSpPr txBox="1"/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CF1BD8-13A1-43E0-BEB1-B836ADC4B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F20F8747-94C2-406B-A548-8193DBFC6F49}"/>
              </a:ext>
            </a:extLst>
          </p:cNvPr>
          <p:cNvSpPr/>
          <p:nvPr/>
        </p:nvSpPr>
        <p:spPr>
          <a:xfrm rot="3297557">
            <a:off x="788288" y="3656041"/>
            <a:ext cx="508820" cy="1702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/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/>
          <p:nvPr/>
        </p:nvCxnSpPr>
        <p:spPr>
          <a:xfrm>
            <a:off x="5066071" y="2654710"/>
            <a:ext cx="133472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4" y="2494198"/>
            <a:ext cx="575187" cy="32102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</p:cNvCxnSpPr>
          <p:nvPr/>
        </p:nvCxnSpPr>
        <p:spPr>
          <a:xfrm>
            <a:off x="4778477" y="2815222"/>
            <a:ext cx="0" cy="68097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1" y="2815222"/>
            <a:ext cx="1251761" cy="73913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54E1AA-8EB0-43E9-9FDF-5C712DF42F42}"/>
              </a:ext>
            </a:extLst>
          </p:cNvPr>
          <p:cNvSpPr/>
          <p:nvPr/>
        </p:nvSpPr>
        <p:spPr>
          <a:xfrm>
            <a:off x="1771105" y="4116567"/>
            <a:ext cx="575187" cy="32102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87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5066070" y="2995199"/>
            <a:ext cx="139188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3" y="2840341"/>
            <a:ext cx="575187" cy="3210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4778477" y="3161365"/>
            <a:ext cx="0" cy="33483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9" y="2466103"/>
            <a:ext cx="1251761" cy="3599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C73A88-A6D5-40DA-83BA-C57738969A4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78476" y="2480386"/>
            <a:ext cx="1" cy="35995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A74838-F10C-4042-8BF3-E8C7AB458B5B}"/>
              </a:ext>
            </a:extLst>
          </p:cNvPr>
          <p:cNvSpPr/>
          <p:nvPr/>
        </p:nvSpPr>
        <p:spPr>
          <a:xfrm>
            <a:off x="5206189" y="3188076"/>
            <a:ext cx="1251761" cy="3599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AC1406-59A8-4D27-9C85-E0A375EDB98C}"/>
                  </a:ext>
                </a:extLst>
              </p:cNvPr>
              <p:cNvSpPr txBox="1"/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AC1406-59A8-4D27-9C85-E0A375EDB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C660573-6262-4566-884B-896CE8B2E597}"/>
              </a:ext>
            </a:extLst>
          </p:cNvPr>
          <p:cNvSpPr/>
          <p:nvPr/>
        </p:nvSpPr>
        <p:spPr>
          <a:xfrm>
            <a:off x="4016476" y="4114063"/>
            <a:ext cx="575187" cy="3210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22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/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5066071" y="3353211"/>
            <a:ext cx="13918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4" y="3202117"/>
            <a:ext cx="575187" cy="321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78477" y="2535003"/>
            <a:ext cx="1" cy="66711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1" y="2453272"/>
            <a:ext cx="1251761" cy="739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268F1C-772A-4542-9B68-FE51E655B363}"/>
              </a:ext>
            </a:extLst>
          </p:cNvPr>
          <p:cNvSpPr/>
          <p:nvPr/>
        </p:nvSpPr>
        <p:spPr>
          <a:xfrm>
            <a:off x="6265603" y="4114063"/>
            <a:ext cx="575187" cy="321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29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2" y="2099314"/>
            <a:ext cx="7675517" cy="25634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4 x 4</a:t>
            </a:r>
            <a:r>
              <a:rPr lang="en-US" sz="2400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33C23D-5FE4-449D-AEDA-C727D40A44A9}"/>
                  </a:ext>
                </a:extLst>
              </p:cNvPr>
              <p:cNvSpPr txBox="1"/>
              <p:nvPr/>
            </p:nvSpPr>
            <p:spPr>
              <a:xfrm>
                <a:off x="1115808" y="4888216"/>
                <a:ext cx="691238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Notice the definition of  determinant is inherently </a:t>
                </a:r>
                <a:r>
                  <a:rPr lang="en-US" sz="2000" b="1" u="sng" dirty="0">
                    <a:solidFill>
                      <a:srgbClr val="0070C0"/>
                    </a:solidFill>
                  </a:rPr>
                  <a:t>recursive</a:t>
                </a:r>
                <a:r>
                  <a:rPr lang="en-US" sz="2000" dirty="0"/>
                  <a:t>:</a:t>
                </a:r>
              </a:p>
              <a:p>
                <a:pPr algn="ctr"/>
                <a:r>
                  <a:rPr lang="en-US" sz="2000" dirty="0"/>
                  <a:t>The determinant of 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matrix is calculated from the determinants of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reduced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matrices</a:t>
                </a:r>
                <a:r>
                  <a:rPr lang="en-US" sz="2000" dirty="0"/>
                  <a:t> of size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)×(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</a:t>
                </a:r>
              </a:p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and so on and so on</a:t>
                </a:r>
                <a:r>
                  <a:rPr lang="en-US" sz="2000" dirty="0"/>
                  <a:t>, getting down to simple 2 x 2 matrices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33C23D-5FE4-449D-AEDA-C727D40A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808" y="4888216"/>
                <a:ext cx="6912385" cy="1323439"/>
              </a:xfrm>
              <a:prstGeom prst="rect">
                <a:avLst/>
              </a:prstGeom>
              <a:blipFill>
                <a:blip r:embed="rId3"/>
                <a:stretch>
                  <a:fillRect t="-2765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48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2" y="2099314"/>
            <a:ext cx="7675517" cy="25634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4 x 4</a:t>
            </a:r>
            <a:r>
              <a:rPr lang="en-US" sz="2400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3C23D-5FE4-449D-AEDA-C727D40A44A9}"/>
              </a:ext>
            </a:extLst>
          </p:cNvPr>
          <p:cNvSpPr txBox="1"/>
          <p:nvPr/>
        </p:nvSpPr>
        <p:spPr>
          <a:xfrm>
            <a:off x="1300238" y="4861658"/>
            <a:ext cx="31685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These smaller matrices, where a row and column has been removed, are called the </a:t>
            </a:r>
            <a:r>
              <a:rPr lang="en-US" sz="2000" b="1" dirty="0"/>
              <a:t>cofactors</a:t>
            </a:r>
            <a:r>
              <a:rPr lang="en-US" sz="2000" dirty="0"/>
              <a:t> of the original (larger)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0AAF7B-0091-436D-B968-60BC833511C5}"/>
              </a:ext>
            </a:extLst>
          </p:cNvPr>
          <p:cNvSpPr txBox="1"/>
          <p:nvPr/>
        </p:nvSpPr>
        <p:spPr>
          <a:xfrm>
            <a:off x="5176606" y="4861658"/>
            <a:ext cx="31685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Notice the sign in front of each cofactor </a:t>
            </a:r>
            <a:r>
              <a:rPr lang="en-US" sz="2000" b="1" dirty="0"/>
              <a:t>alternates</a:t>
            </a:r>
            <a:r>
              <a:rPr lang="en-US" sz="2000" dirty="0"/>
              <a:t> from positive (+1) to negative (-1)</a:t>
            </a:r>
          </a:p>
        </p:txBody>
      </p:sp>
    </p:spTree>
    <p:extLst>
      <p:ext uri="{BB962C8B-B14F-4D97-AF65-F5344CB8AC3E}">
        <p14:creationId xmlns:p14="http://schemas.microsoft.com/office/powerpoint/2010/main" val="1399501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matrix_algebra.ipynb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55ABB-BBFB-6FB2-0A92-510B05C69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19" y="1947108"/>
            <a:ext cx="5304762" cy="3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E083574-7B52-39B4-6824-ABA722BF939A}"/>
              </a:ext>
            </a:extLst>
          </p:cNvPr>
          <p:cNvGrpSpPr/>
          <p:nvPr/>
        </p:nvGrpSpPr>
        <p:grpSpPr>
          <a:xfrm>
            <a:off x="5188618" y="2537646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DE610BB-3697-DC6C-68AA-662A79287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5ECC6A-2A20-3767-5972-93F66C030D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E5A658-E744-E40B-3F94-56A343BF16B1}"/>
              </a:ext>
            </a:extLst>
          </p:cNvPr>
          <p:cNvGrpSpPr/>
          <p:nvPr/>
        </p:nvGrpSpPr>
        <p:grpSpPr>
          <a:xfrm>
            <a:off x="6323731" y="3275197"/>
            <a:ext cx="1076632" cy="369332"/>
            <a:chOff x="4704120" y="2356972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5F5C4D9-7B79-D9DE-9FAA-053B66C49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C3C914-DC2B-9630-C14D-96CAD150192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2E745B-D45F-2647-D214-B4239ACA54E7}"/>
              </a:ext>
            </a:extLst>
          </p:cNvPr>
          <p:cNvGrpSpPr/>
          <p:nvPr/>
        </p:nvGrpSpPr>
        <p:grpSpPr>
          <a:xfrm>
            <a:off x="6843996" y="3508937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384587-6AF0-7690-13C9-E493BD4700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1F6A64B-7D74-5423-6E31-36D7E492C7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969E39-88E1-25C1-0CE8-3DD604D42308}"/>
              </a:ext>
            </a:extLst>
          </p:cNvPr>
          <p:cNvGrpSpPr/>
          <p:nvPr/>
        </p:nvGrpSpPr>
        <p:grpSpPr>
          <a:xfrm>
            <a:off x="3425510" y="4148356"/>
            <a:ext cx="1076632" cy="369332"/>
            <a:chOff x="4968362" y="2079211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3FDD244-DDAA-BA4C-196A-1E595D5999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0E5DCB8-10ED-8EC5-B71D-4EE10CC992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0A96CDC-ABA6-EC00-A2D6-BFB60163D4C2}"/>
              </a:ext>
            </a:extLst>
          </p:cNvPr>
          <p:cNvGrpSpPr/>
          <p:nvPr/>
        </p:nvGrpSpPr>
        <p:grpSpPr>
          <a:xfrm>
            <a:off x="4670990" y="4775549"/>
            <a:ext cx="1076632" cy="369332"/>
            <a:chOff x="4704120" y="2356972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7380D54-739C-28BC-DD51-5DCE9B45CE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22BFA8-32ED-5138-37E8-B440A5B46CA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D2C9FF4-2EF2-EF61-FB68-D4CE30F7B309}"/>
              </a:ext>
            </a:extLst>
          </p:cNvPr>
          <p:cNvGrpSpPr/>
          <p:nvPr/>
        </p:nvGrpSpPr>
        <p:grpSpPr>
          <a:xfrm>
            <a:off x="2889482" y="5235240"/>
            <a:ext cx="1068643" cy="369332"/>
            <a:chOff x="3647644" y="4910075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955B81-ABED-0706-D4DE-2AA5EFC5E53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AB7AD08-C94D-4BDB-FB2D-22114BF98B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A24F2FD-56FB-C2C4-20AF-A698089A9F34}"/>
              </a:ext>
            </a:extLst>
          </p:cNvPr>
          <p:cNvSpPr/>
          <p:nvPr/>
        </p:nvSpPr>
        <p:spPr>
          <a:xfrm>
            <a:off x="4193628" y="3342290"/>
            <a:ext cx="1688164" cy="2286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7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75F858C-ECDF-CBDA-78F7-1F8BE712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85" y="1467920"/>
            <a:ext cx="4697967" cy="50555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matrix_algebra.ipynb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083574-7B52-39B4-6824-ABA722BF939A}"/>
              </a:ext>
            </a:extLst>
          </p:cNvPr>
          <p:cNvGrpSpPr/>
          <p:nvPr/>
        </p:nvGrpSpPr>
        <p:grpSpPr>
          <a:xfrm>
            <a:off x="3189797" y="1899770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DE610BB-3697-DC6C-68AA-662A79287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5ECC6A-2A20-3767-5972-93F66C030D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E5A658-E744-E40B-3F94-56A343BF16B1}"/>
              </a:ext>
            </a:extLst>
          </p:cNvPr>
          <p:cNvGrpSpPr/>
          <p:nvPr/>
        </p:nvGrpSpPr>
        <p:grpSpPr>
          <a:xfrm>
            <a:off x="4572000" y="6120463"/>
            <a:ext cx="1076632" cy="369332"/>
            <a:chOff x="4704120" y="2356972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5F5C4D9-7B79-D9DE-9FAA-053B66C49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C3C914-DC2B-9630-C14D-96CAD150192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0DC97E2-A5F2-5E64-FB1B-536C34657746}"/>
              </a:ext>
            </a:extLst>
          </p:cNvPr>
          <p:cNvSpPr/>
          <p:nvPr/>
        </p:nvSpPr>
        <p:spPr>
          <a:xfrm>
            <a:off x="682330" y="4925501"/>
            <a:ext cx="1322683" cy="22859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EF521D-A024-7465-AD96-FFA0E4DC0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27" y="2973470"/>
            <a:ext cx="4763419" cy="3157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58D4C03-D55B-BAF3-65C1-69AE88C2BF28}"/>
              </a:ext>
            </a:extLst>
          </p:cNvPr>
          <p:cNvSpPr/>
          <p:nvPr/>
        </p:nvSpPr>
        <p:spPr>
          <a:xfrm>
            <a:off x="4468699" y="5843588"/>
            <a:ext cx="1301070" cy="235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64B0113F-E56C-A81E-DCBF-6E0D3C5F9C36}"/>
              </a:ext>
            </a:extLst>
          </p:cNvPr>
          <p:cNvSpPr/>
          <p:nvPr/>
        </p:nvSpPr>
        <p:spPr>
          <a:xfrm>
            <a:off x="6457950" y="5020748"/>
            <a:ext cx="2057400" cy="995516"/>
          </a:xfrm>
          <a:prstGeom prst="wedgeRoundRectCallout">
            <a:avLst>
              <a:gd name="adj1" fmla="val -81085"/>
              <a:gd name="adj2" fmla="val 41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Determinants can get quite large!</a:t>
            </a:r>
          </a:p>
        </p:txBody>
      </p:sp>
    </p:spTree>
    <p:extLst>
      <p:ext uri="{BB962C8B-B14F-4D97-AF65-F5344CB8AC3E}">
        <p14:creationId xmlns:p14="http://schemas.microsoft.com/office/powerpoint/2010/main" val="366268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CC8FF-752B-4D78-8B7A-309D4FE22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09"/>
          <a:stretch/>
        </p:blipFill>
        <p:spPr>
          <a:xfrm>
            <a:off x="934537" y="1428214"/>
            <a:ext cx="7159664" cy="4798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49DF83-889E-4D9F-BFB6-EFBBEAACDDC5}"/>
              </a:ext>
            </a:extLst>
          </p:cNvPr>
          <p:cNvSpPr/>
          <p:nvPr/>
        </p:nvSpPr>
        <p:spPr>
          <a:xfrm>
            <a:off x="1855661" y="5372100"/>
            <a:ext cx="1455098" cy="358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6ADB401-5F7D-4658-8786-548BD4C201A0}"/>
              </a:ext>
            </a:extLst>
          </p:cNvPr>
          <p:cNvSpPr/>
          <p:nvPr/>
        </p:nvSpPr>
        <p:spPr>
          <a:xfrm>
            <a:off x="4231883" y="5615321"/>
            <a:ext cx="2057400" cy="995516"/>
          </a:xfrm>
          <a:prstGeom prst="wedgeRoundRectCallout">
            <a:avLst>
              <a:gd name="adj1" fmla="val -96411"/>
              <a:gd name="adj2" fmla="val -530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Always seek independent confirmation!</a:t>
            </a:r>
          </a:p>
        </p:txBody>
      </p:sp>
    </p:spTree>
    <p:extLst>
      <p:ext uri="{BB962C8B-B14F-4D97-AF65-F5344CB8AC3E}">
        <p14:creationId xmlns:p14="http://schemas.microsoft.com/office/powerpoint/2010/main" val="279217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Real</a:t>
            </a:r>
            <a:r>
              <a:rPr lang="en-US" sz="3200" dirty="0">
                <a:latin typeface="+mn-lt"/>
              </a:rPr>
              <a:t> Vectors – Addition (Vector + Vector)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3DFBD4-E8AA-42A4-837E-CC391ADA93E9}"/>
                  </a:ext>
                </a:extLst>
              </p:cNvPr>
              <p:cNvSpPr txBox="1"/>
              <p:nvPr/>
            </p:nvSpPr>
            <p:spPr>
              <a:xfrm>
                <a:off x="5197627" y="2674119"/>
                <a:ext cx="1390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3DFBD4-E8AA-42A4-837E-CC391ADA9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2674119"/>
                <a:ext cx="1390189" cy="276999"/>
              </a:xfrm>
              <a:prstGeom prst="rect">
                <a:avLst/>
              </a:prstGeom>
              <a:blipFill>
                <a:blip r:embed="rId3"/>
                <a:stretch>
                  <a:fillRect l="-2193" t="-26667" r="-2368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B0E8F-84AD-47B0-8CF7-B4E1B06A66F5}"/>
                  </a:ext>
                </a:extLst>
              </p:cNvPr>
              <p:cNvSpPr txBox="1"/>
              <p:nvPr/>
            </p:nvSpPr>
            <p:spPr>
              <a:xfrm>
                <a:off x="5197627" y="3206308"/>
                <a:ext cx="13653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B0E8F-84AD-47B0-8CF7-B4E1B06A6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3206308"/>
                <a:ext cx="1365374" cy="276999"/>
              </a:xfrm>
              <a:prstGeom prst="rect">
                <a:avLst/>
              </a:prstGeom>
              <a:blipFill>
                <a:blip r:embed="rId4"/>
                <a:stretch>
                  <a:fillRect l="-4464" t="-26667" r="-2410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B5A7EB-0DB2-4F86-8756-AAAFD84C5627}"/>
                  </a:ext>
                </a:extLst>
              </p:cNvPr>
              <p:cNvSpPr txBox="1"/>
              <p:nvPr/>
            </p:nvSpPr>
            <p:spPr>
              <a:xfrm>
                <a:off x="5197627" y="3779471"/>
                <a:ext cx="3193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B5A7EB-0DB2-4F86-8756-AAAFD84C5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3779471"/>
                <a:ext cx="3193567" cy="276999"/>
              </a:xfrm>
              <a:prstGeom prst="rect">
                <a:avLst/>
              </a:prstGeom>
              <a:blipFill>
                <a:blip r:embed="rId5"/>
                <a:stretch>
                  <a:fillRect l="-573" t="-26667" r="-992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B6D5FF5-AA04-4A2E-9100-0F0D3102C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1778245"/>
            <a:ext cx="4120654" cy="29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7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/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blipFill>
                <a:blip r:embed="rId4"/>
                <a:stretch>
                  <a:fillRect l="-2415" t="-2174" r="-531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/>
              <p:nvPr/>
            </p:nvSpPr>
            <p:spPr>
              <a:xfrm>
                <a:off x="1824306" y="3770208"/>
                <a:ext cx="1132361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06" y="3770208"/>
                <a:ext cx="1132361" cy="524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/>
              <p:nvPr/>
            </p:nvSpPr>
            <p:spPr>
              <a:xfrm>
                <a:off x="5038559" y="3268077"/>
                <a:ext cx="1991379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59" y="3268077"/>
                <a:ext cx="1991379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/>
              <p:nvPr/>
            </p:nvSpPr>
            <p:spPr>
              <a:xfrm>
                <a:off x="4943629" y="4089903"/>
                <a:ext cx="2181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𝑎𝑒𝑦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29" y="4089903"/>
                <a:ext cx="2181238" cy="276999"/>
              </a:xfrm>
              <a:prstGeom prst="rect">
                <a:avLst/>
              </a:prstGeom>
              <a:blipFill>
                <a:blip r:embed="rId7"/>
                <a:stretch>
                  <a:fillRect l="-2235" t="-2222" r="-30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/>
              <p:nvPr/>
            </p:nvSpPr>
            <p:spPr>
              <a:xfrm>
                <a:off x="5393455" y="4661148"/>
                <a:ext cx="22513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455" y="4661148"/>
                <a:ext cx="2251386" cy="276999"/>
              </a:xfrm>
              <a:prstGeom prst="rect">
                <a:avLst/>
              </a:prstGeom>
              <a:blipFill>
                <a:blip r:embed="rId8"/>
                <a:stretch>
                  <a:fillRect l="-2168" t="-4444" r="-189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/>
              <p:nvPr/>
            </p:nvSpPr>
            <p:spPr>
              <a:xfrm>
                <a:off x="6394154" y="5269948"/>
                <a:ext cx="1271567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154" y="5269948"/>
                <a:ext cx="1271567" cy="5247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14545A-3B2E-44EA-BF46-8B370B31C63D}"/>
              </a:ext>
            </a:extLst>
          </p:cNvPr>
          <p:cNvCxnSpPr>
            <a:cxnSpLocks/>
            <a:stCxn id="4" idx="1"/>
            <a:endCxn id="8" idx="0"/>
          </p:cNvCxnSpPr>
          <p:nvPr/>
        </p:nvCxnSpPr>
        <p:spPr>
          <a:xfrm flipH="1">
            <a:off x="2326366" y="2190821"/>
            <a:ext cx="1589839" cy="107302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EE07DD-A4BA-4397-8A32-CBF4B3E3762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956667" y="2618415"/>
            <a:ext cx="1180358" cy="141385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FB07CC-AC6B-4304-BC16-737A373826F2}"/>
              </a:ext>
            </a:extLst>
          </p:cNvPr>
          <p:cNvCxnSpPr>
            <a:cxnSpLocks/>
          </p:cNvCxnSpPr>
          <p:nvPr/>
        </p:nvCxnSpPr>
        <p:spPr>
          <a:xfrm>
            <a:off x="4171950" y="2618415"/>
            <a:ext cx="1343025" cy="61056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C3388CE-42AD-4B38-9353-AF4C95E8324A}"/>
              </a:ext>
            </a:extLst>
          </p:cNvPr>
          <p:cNvSpPr/>
          <p:nvPr/>
        </p:nvSpPr>
        <p:spPr>
          <a:xfrm>
            <a:off x="6799006" y="5202896"/>
            <a:ext cx="877529" cy="67433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16205" y="2052321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4444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2174" r="-5238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44E84B-8B3A-134E-9E8A-859E3516F697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44E84B-8B3A-134E-9E8A-859E3516F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blipFill>
                <a:blip r:embed="rId10"/>
                <a:stretch>
                  <a:fillRect l="-3896" r="-346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DF8EE4-9203-410A-2010-EEE4916080C7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DF8EE4-9203-410A-2010-EEE491608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blipFill>
                <a:blip r:embed="rId11"/>
                <a:stretch>
                  <a:fillRect l="-3475" t="-2174" r="-308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8B92F6-B663-BDB8-B8C6-B5AD2E6C8ECE}"/>
                  </a:ext>
                </a:extLst>
              </p:cNvPr>
              <p:cNvSpPr txBox="1"/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=7,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8B92F6-B663-BDB8-B8C6-B5AD2E6C8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blipFill>
                <a:blip r:embed="rId12"/>
                <a:stretch>
                  <a:fillRect l="-1208" r="-27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A648F-332D-6EA3-2B99-517D5023B4E4}"/>
                  </a:ext>
                </a:extLst>
              </p:cNvPr>
              <p:cNvSpPr txBox="1"/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=−5,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A648F-332D-6EA3-2B99-517D5023B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blipFill>
                <a:blip r:embed="rId13"/>
                <a:stretch>
                  <a:fillRect l="-2051" t="-2174" r="-205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89770C-B0B5-9D46-6DB4-070EA539A834}"/>
                  </a:ext>
                </a:extLst>
              </p:cNvPr>
              <p:cNvSpPr txBox="1"/>
              <p:nvPr/>
            </p:nvSpPr>
            <p:spPr>
              <a:xfrm>
                <a:off x="1567665" y="5238978"/>
                <a:ext cx="3763081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−16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−(47)(3)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−(7)(3)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−205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89770C-B0B5-9D46-6DB4-070EA539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665" y="5238978"/>
                <a:ext cx="3763081" cy="5866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85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33" grpId="0" animBg="1"/>
      <p:bldP spid="5" grpId="0"/>
      <p:bldP spid="15" grpId="0"/>
      <p:bldP spid="21" grpId="0"/>
      <p:bldP spid="22" grpId="0"/>
      <p:bldP spid="2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/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blipFill>
                <a:blip r:embed="rId4"/>
                <a:stretch>
                  <a:fillRect l="-6280" t="-2174" r="-144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/>
              <p:nvPr/>
            </p:nvSpPr>
            <p:spPr>
              <a:xfrm>
                <a:off x="1824306" y="3770208"/>
                <a:ext cx="113556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06" y="3770208"/>
                <a:ext cx="1135567" cy="4743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/>
              <p:nvPr/>
            </p:nvSpPr>
            <p:spPr>
              <a:xfrm>
                <a:off x="5038559" y="3268077"/>
                <a:ext cx="1985544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59" y="3268077"/>
                <a:ext cx="1985544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/>
              <p:nvPr/>
            </p:nvSpPr>
            <p:spPr>
              <a:xfrm>
                <a:off x="4943629" y="4089903"/>
                <a:ext cx="2149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𝑎𝑒𝑥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29" y="4089903"/>
                <a:ext cx="2149756" cy="276999"/>
              </a:xfrm>
              <a:prstGeom prst="rect">
                <a:avLst/>
              </a:prstGeom>
              <a:blipFill>
                <a:blip r:embed="rId7"/>
                <a:stretch>
                  <a:fillRect l="-2266" t="-2222" r="-311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/>
              <p:nvPr/>
            </p:nvSpPr>
            <p:spPr>
              <a:xfrm>
                <a:off x="5393455" y="4661148"/>
                <a:ext cx="2223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455" y="4661148"/>
                <a:ext cx="2223301" cy="276999"/>
              </a:xfrm>
              <a:prstGeom prst="rect">
                <a:avLst/>
              </a:prstGeom>
              <a:blipFill>
                <a:blip r:embed="rId8"/>
                <a:stretch>
                  <a:fillRect l="-1099" t="-4444" r="-109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/>
              <p:nvPr/>
            </p:nvSpPr>
            <p:spPr>
              <a:xfrm>
                <a:off x="4867696" y="5258610"/>
                <a:ext cx="29671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696" y="5258610"/>
                <a:ext cx="2967159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C5F525-26AB-4768-ABB1-6FF571874AB6}"/>
              </a:ext>
            </a:extLst>
          </p:cNvPr>
          <p:cNvCxnSpPr>
            <a:cxnSpLocks/>
          </p:cNvCxnSpPr>
          <p:nvPr/>
        </p:nvCxnSpPr>
        <p:spPr>
          <a:xfrm flipH="1">
            <a:off x="2750576" y="2329320"/>
            <a:ext cx="1814500" cy="93452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3C24FE-F840-4661-AE0E-204E16CD04B9}"/>
              </a:ext>
            </a:extLst>
          </p:cNvPr>
          <p:cNvCxnSpPr>
            <a:cxnSpLocks/>
          </p:cNvCxnSpPr>
          <p:nvPr/>
        </p:nvCxnSpPr>
        <p:spPr>
          <a:xfrm flipV="1">
            <a:off x="3045542" y="2643190"/>
            <a:ext cx="1526459" cy="13315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06EC1A-263E-4311-A66F-3866C15B6F8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697361" y="2643190"/>
            <a:ext cx="1333970" cy="62488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503FBB-F871-4830-8B2A-0E1BBD71A49A}"/>
              </a:ext>
            </a:extLst>
          </p:cNvPr>
          <p:cNvSpPr/>
          <p:nvPr/>
        </p:nvSpPr>
        <p:spPr>
          <a:xfrm>
            <a:off x="6968613" y="5232393"/>
            <a:ext cx="877529" cy="67433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3D6596-5E25-8AD1-86D1-C4C4DD54B63E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3D6596-5E25-8AD1-86D1-C4C4DD54B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blipFill>
                <a:blip r:embed="rId10"/>
                <a:stretch>
                  <a:fillRect l="-3896" r="-346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C44BBE-4D5E-F844-9D7B-8F4CC5F9480B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C44BBE-4D5E-F844-9D7B-8F4CC5F9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blipFill>
                <a:blip r:embed="rId11"/>
                <a:stretch>
                  <a:fillRect l="-3475" t="-2174" r="-308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1F3FE6-D0E6-5AA2-BDA5-D04DB65EEF80}"/>
                  </a:ext>
                </a:extLst>
              </p:cNvPr>
              <p:cNvSpPr txBox="1"/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=7,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1F3FE6-D0E6-5AA2-BDA5-D04DB65EE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blipFill>
                <a:blip r:embed="rId12"/>
                <a:stretch>
                  <a:fillRect l="-1208" r="-27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9642A4-036D-07ED-1B20-1622C2A724BD}"/>
                  </a:ext>
                </a:extLst>
              </p:cNvPr>
              <p:cNvSpPr txBox="1"/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=−5,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9642A4-036D-07ED-1B20-1622C2A72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blipFill>
                <a:blip r:embed="rId13"/>
                <a:stretch>
                  <a:fillRect l="-2051" t="-2174" r="-205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76FB80-AAC2-A7D4-BA59-F0372FF2B4AC}"/>
                  </a:ext>
                </a:extLst>
              </p:cNvPr>
              <p:cNvSpPr txBox="1"/>
              <p:nvPr/>
            </p:nvSpPr>
            <p:spPr>
              <a:xfrm>
                <a:off x="503366" y="5276454"/>
                <a:ext cx="393280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47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−(7)(−16)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−(7)(3)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−123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76FB80-AAC2-A7D4-BA59-F0372FF2B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66" y="5276454"/>
                <a:ext cx="3932808" cy="5866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520163D-825E-0EA3-0528-43E4ECFAC213}"/>
              </a:ext>
            </a:extLst>
          </p:cNvPr>
          <p:cNvGrpSpPr/>
          <p:nvPr/>
        </p:nvGrpSpPr>
        <p:grpSpPr>
          <a:xfrm>
            <a:off x="3916205" y="2052321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2CF65A-7E30-8E69-DB77-24FA65B8C354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4444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F7A16BE-DE42-38F1-4C74-BCD598E1E4F1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2174" r="-5238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9720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24" grpId="0" animBg="1"/>
      <p:bldP spid="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C1B756C-5F3F-45EF-BEDB-026EC888B448}"/>
              </a:ext>
            </a:extLst>
          </p:cNvPr>
          <p:cNvSpPr/>
          <p:nvPr/>
        </p:nvSpPr>
        <p:spPr>
          <a:xfrm>
            <a:off x="5223974" y="4660491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F75DA84-C727-4BFA-8056-F79AAE794D78}"/>
              </a:ext>
            </a:extLst>
          </p:cNvPr>
          <p:cNvSpPr/>
          <p:nvPr/>
        </p:nvSpPr>
        <p:spPr>
          <a:xfrm>
            <a:off x="1711400" y="3643983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18FED0-30CB-4A4D-B2EE-E78EC0141234}"/>
              </a:ext>
            </a:extLst>
          </p:cNvPr>
          <p:cNvSpPr/>
          <p:nvPr/>
        </p:nvSpPr>
        <p:spPr>
          <a:xfrm>
            <a:off x="1711400" y="4603367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B2E039-C3A6-425A-B6F1-F43E1E81C889}"/>
              </a:ext>
            </a:extLst>
          </p:cNvPr>
          <p:cNvSpPr/>
          <p:nvPr/>
        </p:nvSpPr>
        <p:spPr>
          <a:xfrm>
            <a:off x="3927401" y="2198577"/>
            <a:ext cx="209522" cy="59086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02244-44D0-4270-8FB8-23A9E0722696}"/>
              </a:ext>
            </a:extLst>
          </p:cNvPr>
          <p:cNvSpPr/>
          <p:nvPr/>
        </p:nvSpPr>
        <p:spPr>
          <a:xfrm>
            <a:off x="4441136" y="2198577"/>
            <a:ext cx="209522" cy="59086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EA8458-522F-7016-C84D-057F42A9E68B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EA8458-522F-7016-C84D-057F42A9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blipFill>
                <a:blip r:embed="rId7"/>
                <a:stretch>
                  <a:fillRect l="-3896" r="-346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364575-C578-23C9-44B8-0C106E1865BB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364575-C578-23C9-44B8-0C106E186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blipFill>
                <a:blip r:embed="rId8"/>
                <a:stretch>
                  <a:fillRect l="-3475" t="-2174" r="-308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D1BE37-7432-3766-0BD8-6E6DBBB62212}"/>
                  </a:ext>
                </a:extLst>
              </p:cNvPr>
              <p:cNvSpPr txBox="1"/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D1BE37-7432-3766-0BD8-6E6DBBB62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blipFill>
                <a:blip r:embed="rId9"/>
                <a:stretch>
                  <a:fillRect l="-1208" r="-27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8F1564-D0A5-9AC7-8270-4412F791B100}"/>
                  </a:ext>
                </a:extLst>
              </p:cNvPr>
              <p:cNvSpPr txBox="1"/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=−5,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8F1564-D0A5-9AC7-8270-4412F791B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blipFill>
                <a:blip r:embed="rId10"/>
                <a:stretch>
                  <a:fillRect l="-2051" t="-2174" r="-205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4B0E36-8027-3EA5-EFBD-E2BF43D7F393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4B0E36-8027-3EA5-EFBD-E2BF43D7F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57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 animBg="1"/>
      <p:bldP spid="26" grpId="0" animBg="1"/>
      <p:bldP spid="27" grpId="0" animBg="1"/>
      <p:bldP spid="28" grpId="0" animBg="1"/>
      <p:bldP spid="29" grpId="0" animBg="1"/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28EC950-243A-497F-96BE-FF3CB51A89FC}"/>
              </a:ext>
            </a:extLst>
          </p:cNvPr>
          <p:cNvSpPr/>
          <p:nvPr/>
        </p:nvSpPr>
        <p:spPr>
          <a:xfrm>
            <a:off x="5004034" y="2198577"/>
            <a:ext cx="209522" cy="5908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33A2B0-5AE4-4E1D-8FB2-AD348F8E7FB0}"/>
              </a:ext>
            </a:extLst>
          </p:cNvPr>
          <p:cNvSpPr/>
          <p:nvPr/>
        </p:nvSpPr>
        <p:spPr>
          <a:xfrm>
            <a:off x="4441136" y="2198577"/>
            <a:ext cx="209522" cy="5908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B83AAE2-9E79-48AA-AC90-2B5867CE8788}"/>
              </a:ext>
            </a:extLst>
          </p:cNvPr>
          <p:cNvSpPr/>
          <p:nvPr/>
        </p:nvSpPr>
        <p:spPr>
          <a:xfrm>
            <a:off x="5223974" y="3252020"/>
            <a:ext cx="955600" cy="3615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C633A-57AD-4360-A2AA-4942C00B39F2}"/>
              </a:ext>
            </a:extLst>
          </p:cNvPr>
          <p:cNvSpPr/>
          <p:nvPr/>
        </p:nvSpPr>
        <p:spPr>
          <a:xfrm>
            <a:off x="1711400" y="3304769"/>
            <a:ext cx="955600" cy="3615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D456FD-F1B3-D502-FB38-E87C045EBEBE}"/>
                  </a:ext>
                </a:extLst>
              </p:cNvPr>
              <p:cNvSpPr txBox="1"/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=−123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D456FD-F1B3-D502-FB38-E87C045EB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B034084-56F4-227D-1DD1-CD727EB2C681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B034084-56F4-227D-1DD1-CD727EB2C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C0429A6D-2736-85EE-1290-AD7E2A16075D}"/>
              </a:ext>
            </a:extLst>
          </p:cNvPr>
          <p:cNvSpPr/>
          <p:nvPr/>
        </p:nvSpPr>
        <p:spPr>
          <a:xfrm flipH="1">
            <a:off x="3981592" y="1955733"/>
            <a:ext cx="1166967" cy="268583"/>
          </a:xfrm>
          <a:prstGeom prst="curvedDownArrow">
            <a:avLst>
              <a:gd name="adj1" fmla="val 25000"/>
              <a:gd name="adj2" fmla="val 55626"/>
              <a:gd name="adj3" fmla="val 25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2856C-4495-7336-9D90-73E5B7B760AC}"/>
              </a:ext>
            </a:extLst>
          </p:cNvPr>
          <p:cNvSpPr txBox="1"/>
          <p:nvPr/>
        </p:nvSpPr>
        <p:spPr>
          <a:xfrm>
            <a:off x="5566452" y="2204671"/>
            <a:ext cx="2345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Overlay the </a:t>
            </a:r>
            <a:r>
              <a:rPr lang="en-US" sz="1600" b="1" dirty="0">
                <a:solidFill>
                  <a:srgbClr val="7030A0"/>
                </a:solidFill>
              </a:rPr>
              <a:t>x</a:t>
            </a:r>
            <a:r>
              <a:rPr lang="en-US" sz="1600" dirty="0">
                <a:solidFill>
                  <a:srgbClr val="7030A0"/>
                </a:solidFill>
              </a:rPr>
              <a:t> coefficients with the RHS values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E2EE74-24EE-5E31-9D44-67164979E21A}"/>
              </a:ext>
            </a:extLst>
          </p:cNvPr>
          <p:cNvCxnSpPr/>
          <p:nvPr/>
        </p:nvCxnSpPr>
        <p:spPr>
          <a:xfrm flipH="1">
            <a:off x="4493063" y="2403405"/>
            <a:ext cx="559676" cy="804712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8C457E-E30E-D470-6F1A-71D3682BB498}"/>
              </a:ext>
            </a:extLst>
          </p:cNvPr>
          <p:cNvCxnSpPr>
            <a:cxnSpLocks/>
          </p:cNvCxnSpPr>
          <p:nvPr/>
        </p:nvCxnSpPr>
        <p:spPr>
          <a:xfrm flipH="1">
            <a:off x="4545897" y="2753590"/>
            <a:ext cx="502512" cy="693097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52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3" grpId="0" animBg="1"/>
      <p:bldP spid="24" grpId="0" animBg="1"/>
      <p:bldP spid="21" grpId="0"/>
      <p:bldP spid="8" grpId="0" animBg="1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/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5D795C0-137D-4071-BDA0-C0296B438EB2}"/>
              </a:ext>
            </a:extLst>
          </p:cNvPr>
          <p:cNvSpPr/>
          <p:nvPr/>
        </p:nvSpPr>
        <p:spPr>
          <a:xfrm>
            <a:off x="5004034" y="2198577"/>
            <a:ext cx="209522" cy="590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252FF7-7943-4849-B9C2-415ABADABDA5}"/>
              </a:ext>
            </a:extLst>
          </p:cNvPr>
          <p:cNvSpPr/>
          <p:nvPr/>
        </p:nvSpPr>
        <p:spPr>
          <a:xfrm>
            <a:off x="3917568" y="2198577"/>
            <a:ext cx="209522" cy="590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B97502-26CE-4EBC-89BA-78608E09DF57}"/>
              </a:ext>
            </a:extLst>
          </p:cNvPr>
          <p:cNvSpPr/>
          <p:nvPr/>
        </p:nvSpPr>
        <p:spPr>
          <a:xfrm>
            <a:off x="5223974" y="3967315"/>
            <a:ext cx="955600" cy="361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F31499-3804-41B5-87D9-3A76A8F1764A}"/>
              </a:ext>
            </a:extLst>
          </p:cNvPr>
          <p:cNvSpPr/>
          <p:nvPr/>
        </p:nvSpPr>
        <p:spPr>
          <a:xfrm>
            <a:off x="1711400" y="4278160"/>
            <a:ext cx="955600" cy="361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BF87E8-8767-43AC-5625-D825EFD24D07}"/>
                  </a:ext>
                </a:extLst>
              </p:cNvPr>
              <p:cNvSpPr txBox="1"/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=−123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BF87E8-8767-43AC-5625-D825EFD24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8AC594-A5CD-D24C-70AA-C3B83270940B}"/>
                  </a:ext>
                </a:extLst>
              </p:cNvPr>
              <p:cNvSpPr txBox="1"/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=−205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8AC594-A5CD-D24C-70AA-C3B832709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58CF53-5172-9B62-4DF4-B2BED54797EB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58CF53-5172-9B62-4DF4-B2BED5479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71C61C7A-8D3C-B5F8-9BC5-D08EAB8DE0AA}"/>
              </a:ext>
            </a:extLst>
          </p:cNvPr>
          <p:cNvSpPr/>
          <p:nvPr/>
        </p:nvSpPr>
        <p:spPr>
          <a:xfrm flipH="1">
            <a:off x="4482058" y="1940743"/>
            <a:ext cx="666500" cy="268583"/>
          </a:xfrm>
          <a:prstGeom prst="curvedDownArrow">
            <a:avLst>
              <a:gd name="adj1" fmla="val 25000"/>
              <a:gd name="adj2" fmla="val 55626"/>
              <a:gd name="adj3" fmla="val 25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BA34BF-C7D0-D47D-CB05-7D9FE0926CF7}"/>
              </a:ext>
            </a:extLst>
          </p:cNvPr>
          <p:cNvSpPr txBox="1"/>
          <p:nvPr/>
        </p:nvSpPr>
        <p:spPr>
          <a:xfrm>
            <a:off x="5566452" y="2204671"/>
            <a:ext cx="2345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Overlay the </a:t>
            </a:r>
            <a:r>
              <a:rPr lang="en-US" sz="1600" b="1" dirty="0">
                <a:solidFill>
                  <a:srgbClr val="7030A0"/>
                </a:solidFill>
              </a:rPr>
              <a:t>y</a:t>
            </a:r>
            <a:r>
              <a:rPr lang="en-US" sz="1600" dirty="0">
                <a:solidFill>
                  <a:srgbClr val="7030A0"/>
                </a:solidFill>
              </a:rPr>
              <a:t> coefficients with the RHS values</a:t>
            </a:r>
          </a:p>
        </p:txBody>
      </p:sp>
    </p:spTree>
    <p:extLst>
      <p:ext uri="{BB962C8B-B14F-4D97-AF65-F5344CB8AC3E}">
        <p14:creationId xmlns:p14="http://schemas.microsoft.com/office/powerpoint/2010/main" val="300581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3" grpId="0" animBg="1"/>
      <p:bldP spid="24" grpId="0" animBg="1"/>
      <p:bldP spid="12" grpId="0"/>
      <p:bldP spid="8" grpId="0" animBg="1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/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5C510E-A9FF-4124-BC23-ECA1BC0B8DAA}"/>
                  </a:ext>
                </a:extLst>
              </p:cNvPr>
              <p:cNvSpPr txBox="1"/>
              <p:nvPr/>
            </p:nvSpPr>
            <p:spPr>
              <a:xfrm>
                <a:off x="7015973" y="3340258"/>
                <a:ext cx="778868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5C510E-A9FF-4124-BC23-ECA1BC0B8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73" y="3340258"/>
                <a:ext cx="778868" cy="5726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06D3CC-8AB3-4923-AB19-1A72680173BD}"/>
                  </a:ext>
                </a:extLst>
              </p:cNvPr>
              <p:cNvSpPr txBox="1"/>
              <p:nvPr/>
            </p:nvSpPr>
            <p:spPr>
              <a:xfrm>
                <a:off x="7015973" y="4310224"/>
                <a:ext cx="800860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06D3CC-8AB3-4923-AB19-1A7268017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73" y="4310224"/>
                <a:ext cx="800860" cy="572657"/>
              </a:xfrm>
              <a:prstGeom prst="rect">
                <a:avLst/>
              </a:prstGeom>
              <a:blipFill>
                <a:blip r:embed="rId10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D6D5AE9-FD9C-4C10-8C34-9BAE946CC34E}"/>
              </a:ext>
            </a:extLst>
          </p:cNvPr>
          <p:cNvSpPr/>
          <p:nvPr/>
        </p:nvSpPr>
        <p:spPr>
          <a:xfrm>
            <a:off x="6987182" y="3278055"/>
            <a:ext cx="895831" cy="76300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CCC6AE-CD74-421F-9B62-40FCC85F2E3C}"/>
              </a:ext>
            </a:extLst>
          </p:cNvPr>
          <p:cNvSpPr/>
          <p:nvPr/>
        </p:nvSpPr>
        <p:spPr>
          <a:xfrm>
            <a:off x="6987182" y="4244303"/>
            <a:ext cx="895831" cy="76300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F19604-2511-2666-9F1C-5618F0085F82}"/>
                  </a:ext>
                </a:extLst>
              </p:cNvPr>
              <p:cNvSpPr txBox="1"/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=−123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F19604-2511-2666-9F1C-5618F0085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7E1385-9D68-D3C1-60CF-B4D899675744}"/>
                  </a:ext>
                </a:extLst>
              </p:cNvPr>
              <p:cNvSpPr txBox="1"/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=−205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7E1385-9D68-D3C1-60CF-B4D899675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139428-9CE8-E8D5-4250-73E0E8B9AEA1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139428-9CE8-E8D5-4250-73E0E8B9A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06FC82-4007-ADC3-759A-ADB25FB41B82}"/>
                  </a:ext>
                </a:extLst>
              </p:cNvPr>
              <p:cNvSpPr txBox="1"/>
              <p:nvPr/>
            </p:nvSpPr>
            <p:spPr>
              <a:xfrm>
                <a:off x="5170132" y="5244572"/>
                <a:ext cx="2925390" cy="673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−123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06FC82-4007-ADC3-759A-ADB25FB41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32" y="5244572"/>
                <a:ext cx="2925390" cy="67377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984C1F-D204-F914-F500-AF807F3AB17E}"/>
                  </a:ext>
                </a:extLst>
              </p:cNvPr>
              <p:cNvSpPr txBox="1"/>
              <p:nvPr/>
            </p:nvSpPr>
            <p:spPr>
              <a:xfrm>
                <a:off x="5170132" y="5964880"/>
                <a:ext cx="2925390" cy="673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−205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984C1F-D204-F914-F500-AF807F3AB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32" y="5964880"/>
                <a:ext cx="2925390" cy="67377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B83667-12EC-5B56-533F-406F8780230F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8033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4(</m:t>
                      </m:r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)+7(</m:t>
                      </m:r>
                      <m:r>
                        <a:rPr lang="en-US" b="1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B83667-12EC-5B56-533F-406F87802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803378" cy="276999"/>
              </a:xfrm>
              <a:prstGeom prst="rect">
                <a:avLst/>
              </a:prstGeom>
              <a:blipFill>
                <a:blip r:embed="rId16"/>
                <a:stretch>
                  <a:fillRect l="-2703" t="-2174" r="-236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FC2395-3FEC-5BDC-6224-AC9348BCA283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976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3(</m:t>
                      </m:r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)−5(</m:t>
                      </m:r>
                      <m:r>
                        <a:rPr lang="en-US" b="1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FC2395-3FEC-5BDC-6224-AC9348BCA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976503" cy="276999"/>
              </a:xfrm>
              <a:prstGeom prst="rect">
                <a:avLst/>
              </a:prstGeom>
              <a:blipFill>
                <a:blip r:embed="rId17"/>
                <a:stretch>
                  <a:fillRect l="-2469" t="-2174" r="-24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33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2" grpId="0"/>
      <p:bldP spid="23" grpId="0"/>
      <p:bldP spid="8" grpId="0"/>
      <p:bldP spid="2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69" y="2666314"/>
            <a:ext cx="4886675" cy="2348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4062" y="1836615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Three Equations and Three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16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Cramer’s Rule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9" y="1534035"/>
            <a:ext cx="8674482" cy="47150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51BB98E-D129-44C2-9A7F-90F74A788A21}"/>
              </a:ext>
            </a:extLst>
          </p:cNvPr>
          <p:cNvSpPr/>
          <p:nvPr/>
        </p:nvSpPr>
        <p:spPr>
          <a:xfrm>
            <a:off x="6203731" y="1426787"/>
            <a:ext cx="2530366" cy="1012670"/>
          </a:xfrm>
          <a:prstGeom prst="wedgeRectCallout">
            <a:avLst>
              <a:gd name="adj1" fmla="val -45604"/>
              <a:gd name="adj2" fmla="val 115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Second, we create an additional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overlay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matrix for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each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unknown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6A199C9-28C6-7FB9-5FCC-9F7DC8599407}"/>
              </a:ext>
            </a:extLst>
          </p:cNvPr>
          <p:cNvSpPr/>
          <p:nvPr/>
        </p:nvSpPr>
        <p:spPr>
          <a:xfrm>
            <a:off x="1169276" y="2183524"/>
            <a:ext cx="1770994" cy="1330617"/>
          </a:xfrm>
          <a:prstGeom prst="wedgeRectCallout">
            <a:avLst>
              <a:gd name="adj1" fmla="val -36340"/>
              <a:gd name="adj2" fmla="val 79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First, we create a matrix from the unknown coefficients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AE8893-5DCB-4268-F4FB-6E5811B242ED}"/>
              </a:ext>
            </a:extLst>
          </p:cNvPr>
          <p:cNvSpPr/>
          <p:nvPr/>
        </p:nvSpPr>
        <p:spPr>
          <a:xfrm>
            <a:off x="1947041" y="5628290"/>
            <a:ext cx="882869" cy="6208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C7E91-E134-A963-E62A-EB101A9CA12B}"/>
              </a:ext>
            </a:extLst>
          </p:cNvPr>
          <p:cNvSpPr/>
          <p:nvPr/>
        </p:nvSpPr>
        <p:spPr>
          <a:xfrm>
            <a:off x="4162097" y="5628290"/>
            <a:ext cx="882869" cy="6208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B64E1-539F-173A-53B8-3E1B7647F98D}"/>
              </a:ext>
            </a:extLst>
          </p:cNvPr>
          <p:cNvSpPr/>
          <p:nvPr/>
        </p:nvSpPr>
        <p:spPr>
          <a:xfrm>
            <a:off x="6408685" y="5628290"/>
            <a:ext cx="882869" cy="6208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670BD-B1E1-2058-2252-A4846A70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46827"/>
            <a:ext cx="6495238" cy="36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matrix_algebra.ipynb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6B37955-DA4D-B7AD-F96F-C0F5A591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197" y="1767680"/>
            <a:ext cx="2784521" cy="13380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BE047DC-B1C6-4CBD-579D-59CD86802715}"/>
              </a:ext>
            </a:extLst>
          </p:cNvPr>
          <p:cNvGrpSpPr/>
          <p:nvPr/>
        </p:nvGrpSpPr>
        <p:grpSpPr>
          <a:xfrm>
            <a:off x="6347395" y="3345678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F8F1CFA-5DC7-248C-9471-F2688C86E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087B35-C70A-913E-2445-BCF7C22BA8D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91BC0-9DDD-8A70-0989-76EEE9852A16}"/>
              </a:ext>
            </a:extLst>
          </p:cNvPr>
          <p:cNvGrpSpPr/>
          <p:nvPr/>
        </p:nvGrpSpPr>
        <p:grpSpPr>
          <a:xfrm>
            <a:off x="3233690" y="5904148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C0EBF74-B3D2-9B8B-2BBD-EC50F6EEC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97B3F0-E6D4-4565-3BC8-DAE6C6FF70E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67900D-EB34-D370-C615-D7B5DB08C31F}"/>
              </a:ext>
            </a:extLst>
          </p:cNvPr>
          <p:cNvGrpSpPr/>
          <p:nvPr/>
        </p:nvGrpSpPr>
        <p:grpSpPr>
          <a:xfrm>
            <a:off x="3259966" y="5113680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1297F98-8575-9B0A-3547-D18502877A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B2B8CE-2AF9-3391-EAA8-BE21FF3525B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0D501A-346A-53F7-99EE-8404A639CEF3}"/>
              </a:ext>
            </a:extLst>
          </p:cNvPr>
          <p:cNvGrpSpPr/>
          <p:nvPr/>
        </p:nvGrpSpPr>
        <p:grpSpPr>
          <a:xfrm>
            <a:off x="3861807" y="3583241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4DA43A0-236B-865E-6F3D-2137223F7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95F8D2-D5A0-9260-50BC-9A35D7AC3CD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F92E671-0ED4-B5BD-2A60-30CF6870AD59}"/>
              </a:ext>
            </a:extLst>
          </p:cNvPr>
          <p:cNvSpPr/>
          <p:nvPr/>
        </p:nvSpPr>
        <p:spPr>
          <a:xfrm>
            <a:off x="5541579" y="1923394"/>
            <a:ext cx="1582309" cy="10729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6AC2665-F939-7684-1B9F-EDB4EE3EEF40}"/>
              </a:ext>
            </a:extLst>
          </p:cNvPr>
          <p:cNvSpPr/>
          <p:nvPr/>
        </p:nvSpPr>
        <p:spPr>
          <a:xfrm>
            <a:off x="7380671" y="1926891"/>
            <a:ext cx="604564" cy="10729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4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4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matrix_algebra.ipynb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F000EF-B8DE-3C7A-ABD6-5F306F334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88" y="1553167"/>
            <a:ext cx="5057428" cy="500528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10B7FE8-3E61-D12A-18C9-C96C12BAB6B9}"/>
              </a:ext>
            </a:extLst>
          </p:cNvPr>
          <p:cNvGrpSpPr/>
          <p:nvPr/>
        </p:nvGrpSpPr>
        <p:grpSpPr>
          <a:xfrm>
            <a:off x="3399220" y="2083062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DA8494B-E22E-667B-0AF9-EF7ACFEC0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2788E2-70AF-0E9B-E890-0353637FB38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C9C1A1-B53F-702B-E1FA-F628F4089854}"/>
              </a:ext>
            </a:extLst>
          </p:cNvPr>
          <p:cNvGrpSpPr/>
          <p:nvPr/>
        </p:nvGrpSpPr>
        <p:grpSpPr>
          <a:xfrm>
            <a:off x="2291954" y="2652332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E6882DF-0B4D-2295-968B-2BE7673C6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D9E433-792E-CDFF-4633-2DF9937C2CC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A7AFB6-264A-2F54-84BF-BF01EF3B8170}"/>
              </a:ext>
            </a:extLst>
          </p:cNvPr>
          <p:cNvGrpSpPr/>
          <p:nvPr/>
        </p:nvGrpSpPr>
        <p:grpSpPr>
          <a:xfrm>
            <a:off x="1905114" y="2844881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6718A4-B21F-203B-F1BA-D3EB305CA6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A086D55-551E-9E2A-FD8D-86354F856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48D928C-4AA0-1E09-ED60-CE752FDDA752}"/>
              </a:ext>
            </a:extLst>
          </p:cNvPr>
          <p:cNvGrpSpPr/>
          <p:nvPr/>
        </p:nvGrpSpPr>
        <p:grpSpPr>
          <a:xfrm>
            <a:off x="2746106" y="3045313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A43D668-A87E-EE25-C5A3-F10963921B6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00CC7A9-8D71-99B9-00F2-912F8E3B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0998884-69BF-570B-6D07-2064EF6228D6}"/>
              </a:ext>
            </a:extLst>
          </p:cNvPr>
          <p:cNvGrpSpPr/>
          <p:nvPr/>
        </p:nvGrpSpPr>
        <p:grpSpPr>
          <a:xfrm>
            <a:off x="2942021" y="3603041"/>
            <a:ext cx="1068643" cy="369332"/>
            <a:chOff x="3647644" y="5359159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D361FB-BBA2-58D5-E677-36A0BB84C73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75507CE-5784-EB57-53B5-BE8EF4B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4356F76-7CE6-1D0F-4D5B-6E410E988F51}"/>
              </a:ext>
            </a:extLst>
          </p:cNvPr>
          <p:cNvGrpSpPr/>
          <p:nvPr/>
        </p:nvGrpSpPr>
        <p:grpSpPr>
          <a:xfrm>
            <a:off x="2942021" y="5324442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369BB5-7A9B-A176-5DC5-2B4F9F1427D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BC8D52F-3034-A87E-3AF0-D653065482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DB92EE0-FF48-A4C8-E4A7-652978A69454}"/>
              </a:ext>
            </a:extLst>
          </p:cNvPr>
          <p:cNvGrpSpPr/>
          <p:nvPr/>
        </p:nvGrpSpPr>
        <p:grpSpPr>
          <a:xfrm>
            <a:off x="3059938" y="6073173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3FD9B1-19E6-C8FD-984E-1F0D4B8697A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C13F683-4457-9090-3502-BC74FEDB7A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9426B47-6E38-40B5-2C07-C06747E5D9BF}"/>
              </a:ext>
            </a:extLst>
          </p:cNvPr>
          <p:cNvGrpSpPr/>
          <p:nvPr/>
        </p:nvGrpSpPr>
        <p:grpSpPr>
          <a:xfrm>
            <a:off x="2942021" y="4362192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F7C56C0-B963-D004-B3D3-09FAD2B8D64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34DB1EA-3502-21F2-E992-A75C88141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4C55262-1F77-55E3-A888-2ABE8B859264}"/>
              </a:ext>
            </a:extLst>
          </p:cNvPr>
          <p:cNvSpPr/>
          <p:nvPr/>
        </p:nvSpPr>
        <p:spPr>
          <a:xfrm>
            <a:off x="834680" y="2935721"/>
            <a:ext cx="134007" cy="18130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C04BD9-5738-32A1-CC84-B2418B05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586" y="4687953"/>
            <a:ext cx="990476" cy="1380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4C6E12B-0517-8D4A-D97F-9F7C9559D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469" y="2761038"/>
            <a:ext cx="2694361" cy="12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1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846B9-81DB-4659-8800-24E50D0A4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62" y="1832443"/>
            <a:ext cx="3666667" cy="174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CF3AA4-F67B-4B51-B220-34C75BA76161}"/>
                  </a:ext>
                </a:extLst>
              </p:cNvPr>
              <p:cNvSpPr txBox="1"/>
              <p:nvPr/>
            </p:nvSpPr>
            <p:spPr>
              <a:xfrm>
                <a:off x="4899228" y="3781437"/>
                <a:ext cx="282519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CF3AA4-F67B-4B51-B220-34C75BA76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228" y="3781437"/>
                <a:ext cx="2825197" cy="276999"/>
              </a:xfrm>
              <a:prstGeom prst="rect">
                <a:avLst/>
              </a:prstGeom>
              <a:blipFill>
                <a:blip r:embed="rId5"/>
                <a:stretch>
                  <a:fillRect l="-30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F7771D-80D7-44C6-8C9C-B744CE096F94}"/>
                  </a:ext>
                </a:extLst>
              </p:cNvPr>
              <p:cNvSpPr txBox="1"/>
              <p:nvPr/>
            </p:nvSpPr>
            <p:spPr>
              <a:xfrm>
                <a:off x="4756772" y="1768746"/>
                <a:ext cx="3666667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𝑎𝑑𝑗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F7771D-80D7-44C6-8C9C-B744CE09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772" y="1768746"/>
                <a:ext cx="3666667" cy="6655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55637-5FC6-4E63-9539-2D56684B30A1}"/>
                  </a:ext>
                </a:extLst>
              </p:cNvPr>
              <p:cNvSpPr txBox="1"/>
              <p:nvPr/>
            </p:nvSpPr>
            <p:spPr>
              <a:xfrm>
                <a:off x="4840427" y="2529415"/>
                <a:ext cx="3499356" cy="565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𝑜𝑝𝑝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55637-5FC6-4E63-9539-2D56684B3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427" y="2529415"/>
                <a:ext cx="3499356" cy="565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DF6B10-72D1-493A-A91C-E4FEC568EC8E}"/>
                  </a:ext>
                </a:extLst>
              </p:cNvPr>
              <p:cNvSpPr txBox="1"/>
              <p:nvPr/>
            </p:nvSpPr>
            <p:spPr>
              <a:xfrm>
                <a:off x="430202" y="4083621"/>
                <a:ext cx="9492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𝐴𝐵𝐷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DF6B10-72D1-493A-A91C-E4FEC568E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02" y="4083621"/>
                <a:ext cx="949299" cy="276999"/>
              </a:xfrm>
              <a:prstGeom prst="rect">
                <a:avLst/>
              </a:prstGeom>
              <a:blipFill>
                <a:blip r:embed="rId8"/>
                <a:stretch>
                  <a:fillRect l="-15484" t="-28889" r="-14194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E545C-5FDF-40C5-9ABD-BE73DD95697C}"/>
                  </a:ext>
                </a:extLst>
              </p:cNvPr>
              <p:cNvSpPr txBox="1"/>
              <p:nvPr/>
            </p:nvSpPr>
            <p:spPr>
              <a:xfrm>
                <a:off x="4404982" y="1585004"/>
                <a:ext cx="941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𝐵𝐶𝐷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E545C-5FDF-40C5-9ABD-BE73DD956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982" y="1585004"/>
                <a:ext cx="941283" cy="276999"/>
              </a:xfrm>
              <a:prstGeom prst="rect">
                <a:avLst/>
              </a:prstGeom>
              <a:blipFill>
                <a:blip r:embed="rId9"/>
                <a:stretch>
                  <a:fillRect l="-15584" t="-28889" r="-1428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BA667A-82D0-45AA-9705-303DEC36EBE3}"/>
                  </a:ext>
                </a:extLst>
              </p:cNvPr>
              <p:cNvSpPr txBox="1"/>
              <p:nvPr/>
            </p:nvSpPr>
            <p:spPr>
              <a:xfrm>
                <a:off x="535873" y="4591942"/>
                <a:ext cx="1701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BA667A-82D0-45AA-9705-303DEC36E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4591942"/>
                <a:ext cx="1701300" cy="276999"/>
              </a:xfrm>
              <a:prstGeom prst="rect">
                <a:avLst/>
              </a:prstGeom>
              <a:blipFill>
                <a:blip r:embed="rId10"/>
                <a:stretch>
                  <a:fillRect l="-1434" t="-4348" r="-71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1CC31-8FB2-4600-9D91-05081907C238}"/>
                  </a:ext>
                </a:extLst>
              </p:cNvPr>
              <p:cNvSpPr txBox="1"/>
              <p:nvPr/>
            </p:nvSpPr>
            <p:spPr>
              <a:xfrm>
                <a:off x="4416010" y="3345075"/>
                <a:ext cx="930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1CC31-8FB2-4600-9D91-05081907C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010" y="3345075"/>
                <a:ext cx="930255" cy="276999"/>
              </a:xfrm>
              <a:prstGeom prst="rect">
                <a:avLst/>
              </a:prstGeom>
              <a:blipFill>
                <a:blip r:embed="rId11"/>
                <a:stretch>
                  <a:fillRect l="-15033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630A9E-A9B0-498C-93E3-D8D8C3ADF024}"/>
                  </a:ext>
                </a:extLst>
              </p:cNvPr>
              <p:cNvSpPr txBox="1"/>
              <p:nvPr/>
            </p:nvSpPr>
            <p:spPr>
              <a:xfrm>
                <a:off x="535873" y="5100263"/>
                <a:ext cx="3189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630A9E-A9B0-498C-93E3-D8D8C3ADF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5100263"/>
                <a:ext cx="3189656" cy="276999"/>
              </a:xfrm>
              <a:prstGeom prst="rect">
                <a:avLst/>
              </a:prstGeom>
              <a:blipFill>
                <a:blip r:embed="rId12"/>
                <a:stretch>
                  <a:fillRect l="-574" t="-4444" r="-3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DF68C1-0FD6-43BC-A810-4F0A160E9C8F}"/>
                  </a:ext>
                </a:extLst>
              </p:cNvPr>
              <p:cNvSpPr txBox="1"/>
              <p:nvPr/>
            </p:nvSpPr>
            <p:spPr>
              <a:xfrm>
                <a:off x="535873" y="5608584"/>
                <a:ext cx="4220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func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DF68C1-0FD6-43BC-A810-4F0A160E9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5608584"/>
                <a:ext cx="4220899" cy="276999"/>
              </a:xfrm>
              <a:prstGeom prst="rect">
                <a:avLst/>
              </a:prstGeom>
              <a:blipFill>
                <a:blip r:embed="rId13"/>
                <a:stretch>
                  <a:fillRect l="-289" t="-4444" r="-7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724BAB-35B5-408B-8D9D-7F31ECDA0384}"/>
                  </a:ext>
                </a:extLst>
              </p:cNvPr>
              <p:cNvSpPr txBox="1"/>
              <p:nvPr/>
            </p:nvSpPr>
            <p:spPr>
              <a:xfrm>
                <a:off x="535873" y="6152532"/>
                <a:ext cx="2544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724BAB-35B5-408B-8D9D-7F31ECDA0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6152532"/>
                <a:ext cx="2544736" cy="276999"/>
              </a:xfrm>
              <a:prstGeom prst="rect">
                <a:avLst/>
              </a:prstGeom>
              <a:blipFill>
                <a:blip r:embed="rId14"/>
                <a:stretch>
                  <a:fillRect l="-959" t="-4348" r="-143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F89D9B3F-E980-44B2-89EC-73980424A6EE}"/>
              </a:ext>
            </a:extLst>
          </p:cNvPr>
          <p:cNvGrpSpPr/>
          <p:nvPr/>
        </p:nvGrpSpPr>
        <p:grpSpPr>
          <a:xfrm>
            <a:off x="4899228" y="4289170"/>
            <a:ext cx="3189656" cy="2196296"/>
            <a:chOff x="5095408" y="4296578"/>
            <a:chExt cx="3189656" cy="219629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A97766-ED00-424C-85EB-CC0999316908}"/>
                </a:ext>
              </a:extLst>
            </p:cNvPr>
            <p:cNvGrpSpPr/>
            <p:nvPr/>
          </p:nvGrpSpPr>
          <p:grpSpPr>
            <a:xfrm>
              <a:off x="5095408" y="4343008"/>
              <a:ext cx="3189656" cy="2103436"/>
              <a:chOff x="5067024" y="4296578"/>
              <a:chExt cx="3189656" cy="210343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FD9C57-CD8A-46B5-BB01-F283886F34F4}"/>
                  </a:ext>
                </a:extLst>
              </p:cNvPr>
              <p:cNvSpPr txBox="1"/>
              <p:nvPr/>
            </p:nvSpPr>
            <p:spPr>
              <a:xfrm>
                <a:off x="5633152" y="4296578"/>
                <a:ext cx="2057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Law of Cosines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3FC191-F96F-48D3-B881-154DA58C61BB}"/>
                  </a:ext>
                </a:extLst>
              </p:cNvPr>
              <p:cNvSpPr txBox="1"/>
              <p:nvPr/>
            </p:nvSpPr>
            <p:spPr>
              <a:xfrm>
                <a:off x="5067024" y="4645688"/>
                <a:ext cx="3189656" cy="1754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square of a side of a triangle equals the sum of the squares of the remaining sides minus twice the product of those sides and the cosine of the angle between them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8C2F993-C12C-46C7-9C80-4B3F9F788077}"/>
                </a:ext>
              </a:extLst>
            </p:cNvPr>
            <p:cNvSpPr/>
            <p:nvPr/>
          </p:nvSpPr>
          <p:spPr>
            <a:xfrm>
              <a:off x="5095408" y="4296578"/>
              <a:ext cx="3189656" cy="219629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0EF190-ABCC-FB8F-3AAD-EC3E14F229F7}"/>
              </a:ext>
            </a:extLst>
          </p:cNvPr>
          <p:cNvSpPr/>
          <p:nvPr/>
        </p:nvSpPr>
        <p:spPr>
          <a:xfrm>
            <a:off x="7505700" y="1952625"/>
            <a:ext cx="735806" cy="326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5C231A-5BBC-D517-06A9-1D609B181360}"/>
              </a:ext>
            </a:extLst>
          </p:cNvPr>
          <p:cNvSpPr/>
          <p:nvPr/>
        </p:nvSpPr>
        <p:spPr>
          <a:xfrm>
            <a:off x="5893341" y="3764615"/>
            <a:ext cx="338390" cy="326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76F5F65-5AA4-C349-5B61-8CE9AB54A7C6}"/>
              </a:ext>
            </a:extLst>
          </p:cNvPr>
          <p:cNvCxnSpPr>
            <a:stCxn id="2" idx="3"/>
            <a:endCxn id="3" idx="0"/>
          </p:cNvCxnSpPr>
          <p:nvPr/>
        </p:nvCxnSpPr>
        <p:spPr>
          <a:xfrm flipH="1">
            <a:off x="6062536" y="2116121"/>
            <a:ext cx="2178970" cy="1648494"/>
          </a:xfrm>
          <a:prstGeom prst="bentConnector4">
            <a:avLst>
              <a:gd name="adj1" fmla="val -10491"/>
              <a:gd name="adj2" fmla="val 7313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01A2648-2033-5945-E666-A567502BC546}"/>
              </a:ext>
            </a:extLst>
          </p:cNvPr>
          <p:cNvSpPr/>
          <p:nvPr/>
        </p:nvSpPr>
        <p:spPr>
          <a:xfrm>
            <a:off x="6479381" y="3764615"/>
            <a:ext cx="1123950" cy="326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029CC4-DB87-EBEF-0023-F001D4FFB6F8}"/>
              </a:ext>
            </a:extLst>
          </p:cNvPr>
          <p:cNvSpPr/>
          <p:nvPr/>
        </p:nvSpPr>
        <p:spPr>
          <a:xfrm>
            <a:off x="1055116" y="4566945"/>
            <a:ext cx="482022" cy="326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7572A35-56E8-BB58-514F-71F27E7AB51A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 flipH="1">
            <a:off x="1296127" y="3928111"/>
            <a:ext cx="6307204" cy="638834"/>
          </a:xfrm>
          <a:prstGeom prst="bentConnector4">
            <a:avLst>
              <a:gd name="adj1" fmla="val -3624"/>
              <a:gd name="adj2" fmla="val 7266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806B678-140C-0A73-D07D-F12D671833D2}"/>
              </a:ext>
            </a:extLst>
          </p:cNvPr>
          <p:cNvSpPr/>
          <p:nvPr/>
        </p:nvSpPr>
        <p:spPr>
          <a:xfrm>
            <a:off x="7501842" y="2656935"/>
            <a:ext cx="735806" cy="326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7A78D4-F98C-7F75-6220-77688B926895}"/>
              </a:ext>
            </a:extLst>
          </p:cNvPr>
          <p:cNvSpPr/>
          <p:nvPr/>
        </p:nvSpPr>
        <p:spPr>
          <a:xfrm>
            <a:off x="1743532" y="4566945"/>
            <a:ext cx="482021" cy="326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F1F3616-1D99-8576-176B-61F33FCB770B}"/>
              </a:ext>
            </a:extLst>
          </p:cNvPr>
          <p:cNvCxnSpPr>
            <a:cxnSpLocks/>
            <a:stCxn id="30" idx="3"/>
            <a:endCxn id="31" idx="0"/>
          </p:cNvCxnSpPr>
          <p:nvPr/>
        </p:nvCxnSpPr>
        <p:spPr>
          <a:xfrm flipH="1">
            <a:off x="1984543" y="2820431"/>
            <a:ext cx="6253105" cy="1746514"/>
          </a:xfrm>
          <a:prstGeom prst="bentConnector4">
            <a:avLst>
              <a:gd name="adj1" fmla="val -3656"/>
              <a:gd name="adj2" fmla="val 1992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FEDE47-38F8-C32A-D7F2-55CA3103D5D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695450" y="5488378"/>
            <a:ext cx="906751" cy="47366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579D854-3811-1491-7442-421334ECF386}"/>
              </a:ext>
            </a:extLst>
          </p:cNvPr>
          <p:cNvSpPr txBox="1"/>
          <p:nvPr/>
        </p:nvSpPr>
        <p:spPr>
          <a:xfrm>
            <a:off x="2602201" y="5334489"/>
            <a:ext cx="19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1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DB9D168-0B30-3772-4A2A-D9F79A320C58}"/>
              </a:ext>
            </a:extLst>
          </p:cNvPr>
          <p:cNvSpPr/>
          <p:nvPr/>
        </p:nvSpPr>
        <p:spPr>
          <a:xfrm>
            <a:off x="499962" y="6073160"/>
            <a:ext cx="2637376" cy="43103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" grpId="0" animBg="1"/>
      <p:bldP spid="2" grpId="1" animBg="1"/>
      <p:bldP spid="3" grpId="0" animBg="1"/>
      <p:bldP spid="3" grpId="1" animBg="1"/>
      <p:bldP spid="9" grpId="0" animBg="1"/>
      <p:bldP spid="9" grpId="1" animBg="1"/>
      <p:bldP spid="10" grpId="0" animBg="1"/>
      <p:bldP spid="10" grpId="1" animBg="1"/>
      <p:bldP spid="30" grpId="0" animBg="1"/>
      <p:bldP spid="30" grpId="1" animBg="1"/>
      <p:bldP spid="31" grpId="0" animBg="1"/>
      <p:bldP spid="31" grpId="1" animBg="1"/>
      <p:bldP spid="42" grpId="0"/>
      <p:bldP spid="42" grpId="1"/>
      <p:bldP spid="4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D55894-F8CB-7D2B-394C-6EE1B8058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23" y="2284614"/>
            <a:ext cx="5452043" cy="31166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9 – matrix_algebra.ipynb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C04BD9-5738-32A1-CC84-B2418B05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738" y="3377717"/>
            <a:ext cx="990476" cy="1380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4C6E12B-0517-8D4A-D97F-9F7C9559D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796" y="1529787"/>
            <a:ext cx="2694361" cy="129477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8143DF5-78E8-0F91-D2BD-F90E589461FF}"/>
              </a:ext>
            </a:extLst>
          </p:cNvPr>
          <p:cNvGrpSpPr/>
          <p:nvPr/>
        </p:nvGrpSpPr>
        <p:grpSpPr>
          <a:xfrm>
            <a:off x="5971209" y="2976320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CA2CF8-F9C4-F08F-D25B-8DB4A9701F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E6D458-2667-ADFE-BF7E-5EE3353BEF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D5CDB2-79E9-EBE4-B36E-ACECD2B4DD8B}"/>
              </a:ext>
            </a:extLst>
          </p:cNvPr>
          <p:cNvGrpSpPr/>
          <p:nvPr/>
        </p:nvGrpSpPr>
        <p:grpSpPr>
          <a:xfrm>
            <a:off x="3966781" y="3448854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585AF1-EB6F-4D3D-D513-E071AC477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730847-9CC1-92CE-B8A9-E32894B6E0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9E1027A-32AE-4A03-AE9C-E5B9E7ABF83F}"/>
              </a:ext>
            </a:extLst>
          </p:cNvPr>
          <p:cNvSpPr/>
          <p:nvPr/>
        </p:nvSpPr>
        <p:spPr>
          <a:xfrm>
            <a:off x="3170790" y="3034864"/>
            <a:ext cx="1511569" cy="25224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993242-102F-F096-B76B-698F8961726A}"/>
              </a:ext>
            </a:extLst>
          </p:cNvPr>
          <p:cNvSpPr/>
          <p:nvPr/>
        </p:nvSpPr>
        <p:spPr>
          <a:xfrm>
            <a:off x="2640577" y="3507398"/>
            <a:ext cx="1081191" cy="25224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Transpose (T)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A29E6-B8ED-44E0-9778-B9D48B72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592" y="2058298"/>
            <a:ext cx="4322814" cy="205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886913-E285-4549-9202-D675C3805E53}"/>
                  </a:ext>
                </a:extLst>
              </p:cNvPr>
              <p:cNvSpPr txBox="1"/>
              <p:nvPr/>
            </p:nvSpPr>
            <p:spPr>
              <a:xfrm>
                <a:off x="2680287" y="4544809"/>
                <a:ext cx="353449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886913-E285-4549-9202-D675C3805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287" y="4544809"/>
                <a:ext cx="3534493" cy="1587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7090580-38D9-4DA7-B9C7-28BFA039E53B}"/>
              </a:ext>
            </a:extLst>
          </p:cNvPr>
          <p:cNvSpPr txBox="1"/>
          <p:nvPr/>
        </p:nvSpPr>
        <p:spPr>
          <a:xfrm>
            <a:off x="1850922" y="1499150"/>
            <a:ext cx="544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Interchange Rows for Columns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47FA1-DB0C-41B4-8771-22D1D3E939F3}"/>
              </a:ext>
            </a:extLst>
          </p:cNvPr>
          <p:cNvSpPr txBox="1"/>
          <p:nvPr/>
        </p:nvSpPr>
        <p:spPr>
          <a:xfrm>
            <a:off x="628650" y="4800511"/>
            <a:ext cx="1798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/>
              <a:t>vector</a:t>
            </a:r>
            <a:r>
              <a:rPr lang="en-US" dirty="0">
                <a:solidFill>
                  <a:srgbClr val="7030A0"/>
                </a:solidFill>
              </a:rPr>
              <a:t> can be written as a </a:t>
            </a:r>
            <a:r>
              <a:rPr lang="en-US" b="1" dirty="0">
                <a:solidFill>
                  <a:srgbClr val="7030A0"/>
                </a:solidFill>
              </a:rPr>
              <a:t>column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92B755-1668-4A47-95FA-A4C9A0A9B074}"/>
              </a:ext>
            </a:extLst>
          </p:cNvPr>
          <p:cNvSpPr txBox="1"/>
          <p:nvPr/>
        </p:nvSpPr>
        <p:spPr>
          <a:xfrm>
            <a:off x="6371616" y="4599856"/>
            <a:ext cx="2365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To save </a:t>
            </a:r>
            <a:r>
              <a:rPr lang="en-US" i="1" dirty="0">
                <a:solidFill>
                  <a:srgbClr val="7030A0"/>
                </a:solidFill>
              </a:rPr>
              <a:t>print</a:t>
            </a:r>
            <a:r>
              <a:rPr lang="en-US" dirty="0">
                <a:solidFill>
                  <a:srgbClr val="7030A0"/>
                </a:solidFill>
              </a:rPr>
              <a:t> space, authors often write a </a:t>
            </a:r>
            <a:r>
              <a:rPr lang="en-US" b="1" dirty="0"/>
              <a:t>vector</a:t>
            </a:r>
            <a:r>
              <a:rPr lang="en-US" dirty="0">
                <a:solidFill>
                  <a:srgbClr val="7030A0"/>
                </a:solidFill>
              </a:rPr>
              <a:t> as a </a:t>
            </a:r>
            <a:r>
              <a:rPr lang="en-US" b="1" dirty="0">
                <a:solidFill>
                  <a:srgbClr val="7030A0"/>
                </a:solidFill>
              </a:rPr>
              <a:t>row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 followed by the </a:t>
            </a:r>
            <a:r>
              <a:rPr lang="en-US" b="1" dirty="0">
                <a:solidFill>
                  <a:srgbClr val="7030A0"/>
                </a:solidFill>
              </a:rPr>
              <a:t>T</a:t>
            </a:r>
            <a:r>
              <a:rPr lang="en-US" dirty="0">
                <a:solidFill>
                  <a:srgbClr val="7030A0"/>
                </a:solidFill>
              </a:rPr>
              <a:t> operator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BAA548-18C5-4DC4-8054-EC80D256F623}"/>
              </a:ext>
            </a:extLst>
          </p:cNvPr>
          <p:cNvSpPr txBox="1"/>
          <p:nvPr/>
        </p:nvSpPr>
        <p:spPr>
          <a:xfrm>
            <a:off x="3826141" y="4698183"/>
            <a:ext cx="216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…or as a </a:t>
            </a:r>
            <a:r>
              <a:rPr lang="en-US" b="1" dirty="0">
                <a:solidFill>
                  <a:srgbClr val="7030A0"/>
                </a:solidFill>
              </a:rPr>
              <a:t>row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956667-D37B-422F-8E48-A8082E66BFCE}"/>
              </a:ext>
            </a:extLst>
          </p:cNvPr>
          <p:cNvSpPr/>
          <p:nvPr/>
        </p:nvSpPr>
        <p:spPr>
          <a:xfrm>
            <a:off x="2870622" y="2222938"/>
            <a:ext cx="1039226" cy="275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546F60-984D-4CEC-B11B-4A3601808918}"/>
              </a:ext>
            </a:extLst>
          </p:cNvPr>
          <p:cNvSpPr/>
          <p:nvPr/>
        </p:nvSpPr>
        <p:spPr>
          <a:xfrm>
            <a:off x="4741579" y="2222937"/>
            <a:ext cx="327035" cy="1032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424C3D6-D609-4ABF-B79F-60235C9D1EA1}"/>
              </a:ext>
            </a:extLst>
          </p:cNvPr>
          <p:cNvCxnSpPr>
            <a:stCxn id="5" idx="0"/>
            <a:endCxn id="11" idx="0"/>
          </p:cNvCxnSpPr>
          <p:nvPr/>
        </p:nvCxnSpPr>
        <p:spPr>
          <a:xfrm rot="5400000" flipH="1" flipV="1">
            <a:off x="4147666" y="1465507"/>
            <a:ext cx="1" cy="1514862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1A731-6719-49C4-9983-057592D3FECA}"/>
                  </a:ext>
                </a:extLst>
              </p:cNvPr>
              <p:cNvSpPr txBox="1"/>
              <p:nvPr/>
            </p:nvSpPr>
            <p:spPr>
              <a:xfrm>
                <a:off x="2680287" y="6182937"/>
                <a:ext cx="798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1A731-6719-49C4-9983-057592D3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287" y="6182937"/>
                <a:ext cx="7987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55E82-2537-4FF2-8222-DE8B8EBFB75C}"/>
                  </a:ext>
                </a:extLst>
              </p:cNvPr>
              <p:cNvSpPr txBox="1"/>
              <p:nvPr/>
            </p:nvSpPr>
            <p:spPr>
              <a:xfrm>
                <a:off x="4505707" y="5603586"/>
                <a:ext cx="798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4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55E82-2537-4FF2-8222-DE8B8EBFB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07" y="5603586"/>
                <a:ext cx="79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79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2" grpId="0"/>
      <p:bldP spid="31" grpId="0"/>
      <p:bldP spid="5" grpId="0" animBg="1"/>
      <p:bldP spid="11" grpId="0" animBg="1"/>
      <p:bldP spid="12" grpId="0"/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B596EAE-7C75-4B04-8559-CB406D483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27"/>
          <a:stretch/>
        </p:blipFill>
        <p:spPr>
          <a:xfrm>
            <a:off x="1435494" y="2202119"/>
            <a:ext cx="6273012" cy="2005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Matrix Adjoint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(H) and Trace</a:t>
                </a:r>
                <a:endParaRPr lang="en-US" sz="32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/>
              <p:nvPr/>
            </p:nvSpPr>
            <p:spPr>
              <a:xfrm>
                <a:off x="3453008" y="1529727"/>
                <a:ext cx="2237985" cy="386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pos m:val="top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008" y="1529727"/>
                <a:ext cx="2237985" cy="386709"/>
              </a:xfrm>
              <a:prstGeom prst="rect">
                <a:avLst/>
              </a:prstGeom>
              <a:blipFill>
                <a:blip r:embed="rId5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D653DB3-1CA4-406C-87C3-16ED56EBA8A3}"/>
              </a:ext>
            </a:extLst>
          </p:cNvPr>
          <p:cNvSpPr txBox="1"/>
          <p:nvPr/>
        </p:nvSpPr>
        <p:spPr>
          <a:xfrm>
            <a:off x="5905284" y="1588379"/>
            <a:ext cx="217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b="1" dirty="0">
                <a:solidFill>
                  <a:srgbClr val="7030A0"/>
                </a:solidFill>
              </a:rPr>
              <a:t>Hermitian</a:t>
            </a:r>
            <a:r>
              <a:rPr lang="en-US" dirty="0">
                <a:solidFill>
                  <a:srgbClr val="7030A0"/>
                </a:solidFill>
              </a:rPr>
              <a:t> adjoint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2855D-0408-499C-9F32-96C409A73E7E}"/>
              </a:ext>
            </a:extLst>
          </p:cNvPr>
          <p:cNvSpPr txBox="1"/>
          <p:nvPr/>
        </p:nvSpPr>
        <p:spPr>
          <a:xfrm>
            <a:off x="1490033" y="1588379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Aka "Dagger"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C5F091-2E07-477B-AC94-555E173AAD35}"/>
              </a:ext>
            </a:extLst>
          </p:cNvPr>
          <p:cNvGrpSpPr/>
          <p:nvPr/>
        </p:nvGrpSpPr>
        <p:grpSpPr>
          <a:xfrm>
            <a:off x="2402304" y="4841886"/>
            <a:ext cx="4339393" cy="880369"/>
            <a:chOff x="411573" y="4887963"/>
            <a:chExt cx="4339393" cy="880369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45FA-7731-4106-B5A6-0609DA0B6FFA}"/>
                    </a:ext>
                  </a:extLst>
                </p:cNvPr>
                <p:cNvSpPr txBox="1"/>
                <p:nvPr/>
              </p:nvSpPr>
              <p:spPr>
                <a:xfrm>
                  <a:off x="2160257" y="4887963"/>
                  <a:ext cx="2590709" cy="8803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45FA-7731-4106-B5A6-0609DA0B6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0257" y="4887963"/>
                  <a:ext cx="2590709" cy="88036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C8B7C6-D91B-4986-B0C2-12ECE0B9ABA8}"/>
                </a:ext>
              </a:extLst>
            </p:cNvPr>
            <p:cNvSpPr txBox="1"/>
            <p:nvPr/>
          </p:nvSpPr>
          <p:spPr>
            <a:xfrm>
              <a:off x="411573" y="5143481"/>
              <a:ext cx="1748684" cy="36933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The "Trace" </a:t>
              </a:r>
              <a:r>
                <a:rPr lang="en-US" dirty="0">
                  <a:solidFill>
                    <a:srgbClr val="7030A0"/>
                  </a:solidFill>
                  <a:sym typeface="Wingdings" panose="05000000000000000000" pitchFamily="2" charset="2"/>
                </a:rPr>
                <a:t>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01DAE41-6165-43A4-AFDC-4750F3A3865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716" y="4971919"/>
              <a:ext cx="774290" cy="642936"/>
            </a:xfrm>
            <a:prstGeom prst="straightConnector1">
              <a:avLst/>
            </a:prstGeom>
            <a:ln w="28575">
              <a:noFill/>
              <a:tailEnd type="triangle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3B842-CEBC-4787-822C-FBE6FB7E0FC8}"/>
              </a:ext>
            </a:extLst>
          </p:cNvPr>
          <p:cNvCxnSpPr>
            <a:cxnSpLocks/>
          </p:cNvCxnSpPr>
          <p:nvPr/>
        </p:nvCxnSpPr>
        <p:spPr>
          <a:xfrm>
            <a:off x="4625945" y="5000917"/>
            <a:ext cx="730092" cy="567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BD4C66-693A-4B03-8AA3-0F75B2EB6238}"/>
              </a:ext>
            </a:extLst>
          </p:cNvPr>
          <p:cNvSpPr txBox="1"/>
          <p:nvPr/>
        </p:nvSpPr>
        <p:spPr>
          <a:xfrm>
            <a:off x="2512355" y="5892371"/>
            <a:ext cx="411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Only </a:t>
            </a:r>
            <a:r>
              <a:rPr lang="en-US" b="1" dirty="0">
                <a:solidFill>
                  <a:srgbClr val="FF0000"/>
                </a:solidFill>
              </a:rPr>
              <a:t>square</a:t>
            </a:r>
            <a:r>
              <a:rPr lang="en-US" dirty="0">
                <a:solidFill>
                  <a:srgbClr val="FF0000"/>
                </a:solidFill>
              </a:rPr>
              <a:t> matrices have a trace!</a:t>
            </a:r>
          </a:p>
        </p:txBody>
      </p:sp>
    </p:spTree>
    <p:extLst>
      <p:ext uri="{BB962C8B-B14F-4D97-AF65-F5344CB8AC3E}">
        <p14:creationId xmlns:p14="http://schemas.microsoft.com/office/powerpoint/2010/main" val="117595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Hermitian Matrix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/>
              <p:nvPr/>
            </p:nvSpPr>
            <p:spPr>
              <a:xfrm>
                <a:off x="2670146" y="5464716"/>
                <a:ext cx="1190647" cy="442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8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8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46" y="5464716"/>
                <a:ext cx="1190647" cy="442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B8D82FA-6EC7-4AC7-84CA-CBA38D7F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24"/>
          <a:stretch/>
        </p:blipFill>
        <p:spPr>
          <a:xfrm>
            <a:off x="2027903" y="1671845"/>
            <a:ext cx="3333258" cy="279370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D252F75-A9D5-4BBC-9AED-427DA71F0B61}"/>
              </a:ext>
            </a:extLst>
          </p:cNvPr>
          <p:cNvGrpSpPr/>
          <p:nvPr/>
        </p:nvGrpSpPr>
        <p:grpSpPr>
          <a:xfrm>
            <a:off x="6716044" y="2910527"/>
            <a:ext cx="1541208" cy="2541394"/>
            <a:chOff x="6457950" y="1671845"/>
            <a:chExt cx="1541208" cy="25413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34E926-71B0-4AB8-9CFF-ADF49E94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6350" y="1671845"/>
              <a:ext cx="1344408" cy="181644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4C0DEB-6DDE-4B3B-A265-87944E0FCC48}"/>
                </a:ext>
              </a:extLst>
            </p:cNvPr>
            <p:cNvSpPr txBox="1"/>
            <p:nvPr/>
          </p:nvSpPr>
          <p:spPr>
            <a:xfrm>
              <a:off x="6457950" y="3628464"/>
              <a:ext cx="1541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Charles Hermite</a:t>
              </a:r>
            </a:p>
            <a:p>
              <a:pPr algn="ctr"/>
              <a:r>
                <a:rPr lang="en-US" sz="1600" dirty="0"/>
                <a:t>(1822-1901)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AD3BE0-7866-4305-A85C-2FFE7E2D6F3D}"/>
              </a:ext>
            </a:extLst>
          </p:cNvPr>
          <p:cNvSpPr txBox="1"/>
          <p:nvPr/>
        </p:nvSpPr>
        <p:spPr>
          <a:xfrm>
            <a:off x="6192507" y="5604890"/>
            <a:ext cx="2588283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Note: </a:t>
            </a:r>
            <a:r>
              <a:rPr lang="en-US" sz="2000" b="1" dirty="0">
                <a:solidFill>
                  <a:srgbClr val="7030A0"/>
                </a:solidFill>
              </a:rPr>
              <a:t>H</a:t>
            </a:r>
            <a:r>
              <a:rPr lang="en-US" sz="2000" dirty="0">
                <a:solidFill>
                  <a:srgbClr val="7030A0"/>
                </a:solidFill>
              </a:rPr>
              <a:t> may also refer to a </a:t>
            </a:r>
            <a:r>
              <a:rPr lang="en-US" sz="2000" dirty="0">
                <a:ln>
                  <a:solidFill>
                    <a:schemeClr val="tx1"/>
                  </a:solidFill>
                </a:ln>
              </a:rPr>
              <a:t>Hadamard</a:t>
            </a:r>
            <a:r>
              <a:rPr lang="en-US" sz="2000" dirty="0">
                <a:solidFill>
                  <a:srgbClr val="7030A0"/>
                </a:solidFill>
              </a:rPr>
              <a:t> Matrix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139220-D4FC-47EF-B813-9E2C8118A579}"/>
              </a:ext>
            </a:extLst>
          </p:cNvPr>
          <p:cNvSpPr/>
          <p:nvPr/>
        </p:nvSpPr>
        <p:spPr>
          <a:xfrm>
            <a:off x="3716594" y="1789471"/>
            <a:ext cx="634180" cy="5628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5F9B2-DB74-4E21-A90C-A0F3312C7DA4}"/>
              </a:ext>
            </a:extLst>
          </p:cNvPr>
          <p:cNvSpPr/>
          <p:nvPr/>
        </p:nvSpPr>
        <p:spPr>
          <a:xfrm>
            <a:off x="2327787" y="3147551"/>
            <a:ext cx="634180" cy="5628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AA24B6C9-81EA-430D-8539-A0089FCD9175}"/>
              </a:ext>
            </a:extLst>
          </p:cNvPr>
          <p:cNvSpPr/>
          <p:nvPr/>
        </p:nvSpPr>
        <p:spPr>
          <a:xfrm rot="2800341">
            <a:off x="2564626" y="1598199"/>
            <a:ext cx="794679" cy="162299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5289A-A2CE-41DB-A1FE-222F993054E4}"/>
              </a:ext>
            </a:extLst>
          </p:cNvPr>
          <p:cNvSpPr txBox="1"/>
          <p:nvPr/>
        </p:nvSpPr>
        <p:spPr>
          <a:xfrm>
            <a:off x="423307" y="2131888"/>
            <a:ext cx="14430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</a:t>
            </a:r>
            <a:r>
              <a:rPr lang="en-US" b="1" dirty="0"/>
              <a:t>Hermitian</a:t>
            </a:r>
            <a:r>
              <a:rPr lang="en-US" dirty="0">
                <a:solidFill>
                  <a:srgbClr val="7030A0"/>
                </a:solidFill>
              </a:rPr>
              <a:t> matrices are </a:t>
            </a:r>
            <a:r>
              <a:rPr lang="en-US" b="1" dirty="0">
                <a:solidFill>
                  <a:srgbClr val="7030A0"/>
                </a:solidFill>
              </a:rPr>
              <a:t>square</a:t>
            </a:r>
            <a:r>
              <a:rPr lang="en-US" dirty="0">
                <a:solidFill>
                  <a:srgbClr val="7030A0"/>
                </a:solidFill>
              </a:rPr>
              <a:t> and equal to their own </a:t>
            </a:r>
            <a:r>
              <a:rPr lang="en-US" b="1" dirty="0">
                <a:solidFill>
                  <a:srgbClr val="7030A0"/>
                </a:solidFill>
              </a:rPr>
              <a:t>conjugate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transpose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743B72-D366-4D8B-A841-B7C306564809}"/>
              </a:ext>
            </a:extLst>
          </p:cNvPr>
          <p:cNvSpPr txBox="1"/>
          <p:nvPr/>
        </p:nvSpPr>
        <p:spPr>
          <a:xfrm>
            <a:off x="2027903" y="5001488"/>
            <a:ext cx="2475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matrix is </a:t>
            </a:r>
            <a:r>
              <a:rPr lang="en-US" b="1" dirty="0"/>
              <a:t>Hermitian</a:t>
            </a:r>
            <a:r>
              <a:rPr lang="en-US" dirty="0">
                <a:solidFill>
                  <a:srgbClr val="FF0000"/>
                </a:solidFill>
              </a:rPr>
              <a:t> if </a:t>
            </a: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42AF1CCB-56C4-80FA-F0EE-6FD75BA3BEEC}"/>
              </a:ext>
            </a:extLst>
          </p:cNvPr>
          <p:cNvSpPr/>
          <p:nvPr/>
        </p:nvSpPr>
        <p:spPr>
          <a:xfrm rot="13177288">
            <a:off x="3319254" y="2198854"/>
            <a:ext cx="794679" cy="162299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E13D61-0EBE-4373-6A0E-F742703CC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662" y="1671845"/>
            <a:ext cx="3476190" cy="108571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E053F8-3F3C-6FE9-75D8-A5B16BF7809A}"/>
              </a:ext>
            </a:extLst>
          </p:cNvPr>
          <p:cNvCxnSpPr/>
          <p:nvPr/>
        </p:nvCxnSpPr>
        <p:spPr>
          <a:xfrm>
            <a:off x="2593428" y="2049517"/>
            <a:ext cx="2207172" cy="21136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1C75C2-D075-92F1-C5EB-D3B3AA656B83}"/>
                  </a:ext>
                </a:extLst>
              </p:cNvPr>
              <p:cNvSpPr txBox="1"/>
              <p:nvPr/>
            </p:nvSpPr>
            <p:spPr>
              <a:xfrm>
                <a:off x="178941" y="4220815"/>
                <a:ext cx="19318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all diagonal elements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1C75C2-D075-92F1-C5EB-D3B3AA656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41" y="4220815"/>
                <a:ext cx="1931802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4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8" grpId="0" animBg="1"/>
      <p:bldP spid="10" grpId="0" animBg="1"/>
      <p:bldP spid="9" grpId="0" animBg="1"/>
      <p:bldP spid="12" grpId="0"/>
      <p:bldP spid="15" grpId="0"/>
      <p:bldP spid="16" grpId="0" animBg="1"/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Complex</a:t>
            </a:r>
            <a:r>
              <a:rPr lang="en-US" sz="3200" dirty="0">
                <a:latin typeface="+mn-lt"/>
              </a:rPr>
              <a:t> Vector Algebra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3EED00-C1C4-41EC-AAA2-9C7B1294B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41" y="1582577"/>
            <a:ext cx="5333417" cy="13946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08B7A0-C6CB-49B0-8CFF-CBEF87BA2E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1"/>
          <a:stretch/>
        </p:blipFill>
        <p:spPr>
          <a:xfrm>
            <a:off x="1343961" y="3244313"/>
            <a:ext cx="3707376" cy="1272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2D03FF-327E-44FB-A4F1-967906B23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221" y="4815175"/>
            <a:ext cx="2730856" cy="154117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F6B7D32-414E-4973-9DA9-582BB7AB909C}"/>
              </a:ext>
            </a:extLst>
          </p:cNvPr>
          <p:cNvGrpSpPr/>
          <p:nvPr/>
        </p:nvGrpSpPr>
        <p:grpSpPr>
          <a:xfrm>
            <a:off x="6612061" y="1910668"/>
            <a:ext cx="1735283" cy="697261"/>
            <a:chOff x="6390966" y="2015381"/>
            <a:chExt cx="1735283" cy="697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8C4E93-43F3-4D82-A65A-ABD504A844ED}"/>
                    </a:ext>
                  </a:extLst>
                </p:cNvPr>
                <p:cNvSpPr txBox="1"/>
                <p:nvPr/>
              </p:nvSpPr>
              <p:spPr>
                <a:xfrm>
                  <a:off x="6390966" y="2015381"/>
                  <a:ext cx="17352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8C4E93-43F3-4D82-A65A-ABD504A844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0966" y="2015381"/>
                  <a:ext cx="173528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4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DBCD91-3BD7-4938-8B54-32B211712BD4}"/>
                </a:ext>
              </a:extLst>
            </p:cNvPr>
            <p:cNvSpPr txBox="1"/>
            <p:nvPr/>
          </p:nvSpPr>
          <p:spPr>
            <a:xfrm>
              <a:off x="6406886" y="2343310"/>
              <a:ext cx="1703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Vector Addition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A9F845-F883-4EEE-BB6F-9CD68AB9C0F4}"/>
              </a:ext>
            </a:extLst>
          </p:cNvPr>
          <p:cNvGrpSpPr/>
          <p:nvPr/>
        </p:nvGrpSpPr>
        <p:grpSpPr>
          <a:xfrm>
            <a:off x="6669403" y="3497350"/>
            <a:ext cx="1703439" cy="704061"/>
            <a:chOff x="6501248" y="3678896"/>
            <a:chExt cx="1703439" cy="704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5DAEE73-BCCE-4413-8929-253F56F76537}"/>
                    </a:ext>
                  </a:extLst>
                </p:cNvPr>
                <p:cNvSpPr txBox="1"/>
                <p:nvPr/>
              </p:nvSpPr>
              <p:spPr>
                <a:xfrm>
                  <a:off x="6637932" y="3678896"/>
                  <a:ext cx="13472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5DAEE73-BCCE-4413-8929-253F56F76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7932" y="3678896"/>
                  <a:ext cx="1347228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27A309-B75C-4769-9DA4-763C8AEDF657}"/>
                </a:ext>
              </a:extLst>
            </p:cNvPr>
            <p:cNvSpPr txBox="1"/>
            <p:nvPr/>
          </p:nvSpPr>
          <p:spPr>
            <a:xfrm>
              <a:off x="6501248" y="4013625"/>
              <a:ext cx="1703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Additive Inverse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04982CA-2688-47A7-9B32-A1428758A272}"/>
              </a:ext>
            </a:extLst>
          </p:cNvPr>
          <p:cNvGrpSpPr/>
          <p:nvPr/>
        </p:nvGrpSpPr>
        <p:grpSpPr>
          <a:xfrm>
            <a:off x="6388784" y="5183165"/>
            <a:ext cx="2264678" cy="651551"/>
            <a:chOff x="6396605" y="5268629"/>
            <a:chExt cx="2284125" cy="6515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45A213-A9E5-4C5E-9018-EC44A23D8211}"/>
                    </a:ext>
                  </a:extLst>
                </p:cNvPr>
                <p:cNvSpPr txBox="1"/>
                <p:nvPr/>
              </p:nvSpPr>
              <p:spPr>
                <a:xfrm>
                  <a:off x="6772364" y="5268629"/>
                  <a:ext cx="144905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45A213-A9E5-4C5E-9018-EC44A23D82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364" y="5268629"/>
                  <a:ext cx="144905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D41884-915B-4391-867E-0681BFC8C390}"/>
                </a:ext>
              </a:extLst>
            </p:cNvPr>
            <p:cNvSpPr txBox="1"/>
            <p:nvPr/>
          </p:nvSpPr>
          <p:spPr>
            <a:xfrm>
              <a:off x="6396605" y="5550848"/>
              <a:ext cx="228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Scalar Multiplication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9D8E10-7ED6-4AD9-A4CA-C5D70A5B090F}"/>
                  </a:ext>
                </a:extLst>
              </p:cNvPr>
              <p:cNvSpPr txBox="1"/>
              <p:nvPr/>
            </p:nvSpPr>
            <p:spPr>
              <a:xfrm>
                <a:off x="4855231" y="5811876"/>
                <a:ext cx="16027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Scalar doesn't mean </a:t>
                </a:r>
                <a:r>
                  <a:rPr lang="en-US" b="1" dirty="0">
                    <a:solidFill>
                      <a:srgbClr val="FF0000"/>
                    </a:solidFill>
                  </a:rPr>
                  <a:t>only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9D8E10-7ED6-4AD9-A4CA-C5D70A5B0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231" y="5811876"/>
                <a:ext cx="1602719" cy="646331"/>
              </a:xfrm>
              <a:prstGeom prst="rect">
                <a:avLst/>
              </a:prstGeom>
              <a:blipFill>
                <a:blip r:embed="rId9"/>
                <a:stretch>
                  <a:fillRect l="-3042" t="-4717" r="-228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21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Complex</a:t>
            </a:r>
            <a:r>
              <a:rPr lang="en-US" sz="3200" dirty="0">
                <a:latin typeface="+mn-lt"/>
              </a:rPr>
              <a:t> Scalar Multiplication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FE8CF-F158-4C40-96F3-7093BA8B5ABE}"/>
                  </a:ext>
                </a:extLst>
              </p:cNvPr>
              <p:cNvSpPr txBox="1"/>
              <p:nvPr/>
            </p:nvSpPr>
            <p:spPr>
              <a:xfrm>
                <a:off x="3067532" y="3053873"/>
                <a:ext cx="3597267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FE8CF-F158-4C40-96F3-7093BA8B5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532" y="3053873"/>
                <a:ext cx="3597267" cy="335413"/>
              </a:xfrm>
              <a:prstGeom prst="rect">
                <a:avLst/>
              </a:prstGeom>
              <a:blipFill>
                <a:blip r:embed="rId3"/>
                <a:stretch>
                  <a:fillRect r="-339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93EAE8-289F-4E49-B839-D35428AE2E29}"/>
                  </a:ext>
                </a:extLst>
              </p:cNvPr>
              <p:cNvSpPr txBox="1"/>
              <p:nvPr/>
            </p:nvSpPr>
            <p:spPr>
              <a:xfrm>
                <a:off x="2797065" y="4056201"/>
                <a:ext cx="5126019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93EAE8-289F-4E49-B839-D35428AE2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65" y="4056201"/>
                <a:ext cx="5126019" cy="563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694B36-04D8-43B5-BA11-41973373DC73}"/>
                  </a:ext>
                </a:extLst>
              </p:cNvPr>
              <p:cNvSpPr txBox="1"/>
              <p:nvPr/>
            </p:nvSpPr>
            <p:spPr>
              <a:xfrm>
                <a:off x="3636025" y="4830492"/>
                <a:ext cx="316856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694B36-04D8-43B5-BA11-41973373D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025" y="4830492"/>
                <a:ext cx="3168560" cy="335413"/>
              </a:xfrm>
              <a:prstGeom prst="rect">
                <a:avLst/>
              </a:prstGeom>
              <a:blipFill>
                <a:blip r:embed="rId5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F1DD882-C807-4F17-86FF-D41D3B9576FF}"/>
              </a:ext>
            </a:extLst>
          </p:cNvPr>
          <p:cNvSpPr/>
          <p:nvPr/>
        </p:nvSpPr>
        <p:spPr>
          <a:xfrm>
            <a:off x="3636025" y="6006075"/>
            <a:ext cx="407428" cy="405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EEC3429-7950-41D5-873B-C50EF9C7F6A1}"/>
              </a:ext>
            </a:extLst>
          </p:cNvPr>
          <p:cNvCxnSpPr>
            <a:cxnSpLocks/>
            <a:stCxn id="40" idx="1"/>
            <a:endCxn id="28" idx="1"/>
          </p:cNvCxnSpPr>
          <p:nvPr/>
        </p:nvCxnSpPr>
        <p:spPr>
          <a:xfrm rot="10800000" flipH="1" flipV="1">
            <a:off x="2816291" y="4373519"/>
            <a:ext cx="819733" cy="1835307"/>
          </a:xfrm>
          <a:prstGeom prst="bentConnector3">
            <a:avLst>
              <a:gd name="adj1" fmla="val -27887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66FBCD-3901-4E0C-9855-0E9CE986702C}"/>
              </a:ext>
            </a:extLst>
          </p:cNvPr>
          <p:cNvSpPr txBox="1"/>
          <p:nvPr/>
        </p:nvSpPr>
        <p:spPr>
          <a:xfrm>
            <a:off x="628650" y="4954356"/>
            <a:ext cx="1883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Real Scalar</a:t>
            </a:r>
            <a:r>
              <a:rPr lang="en-US" dirty="0">
                <a:solidFill>
                  <a:srgbClr val="7030A0"/>
                </a:solidFill>
              </a:rPr>
              <a:t> Multiplication respects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F7181-89D3-4A98-80AD-59278FAE5701}"/>
                  </a:ext>
                </a:extLst>
              </p:cNvPr>
              <p:cNvSpPr txBox="1"/>
              <p:nvPr/>
            </p:nvSpPr>
            <p:spPr>
              <a:xfrm>
                <a:off x="1060396" y="3029526"/>
                <a:ext cx="18281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F7181-89D3-4A98-80AD-59278FAE5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96" y="3029526"/>
                <a:ext cx="182815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0E7E3117-CC0F-4DF1-B329-71C967583217}"/>
              </a:ext>
            </a:extLst>
          </p:cNvPr>
          <p:cNvSpPr/>
          <p:nvPr/>
        </p:nvSpPr>
        <p:spPr>
          <a:xfrm>
            <a:off x="2816292" y="4170768"/>
            <a:ext cx="407428" cy="405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B847D1-109C-459D-BB8F-B09DD68AF6B3}"/>
                  </a:ext>
                </a:extLst>
              </p:cNvPr>
              <p:cNvSpPr txBox="1"/>
              <p:nvPr/>
            </p:nvSpPr>
            <p:spPr>
              <a:xfrm>
                <a:off x="3514767" y="1632812"/>
                <a:ext cx="2016385" cy="291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B847D1-109C-459D-BB8F-B09DD68AF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7" y="1632812"/>
                <a:ext cx="2016385" cy="291811"/>
              </a:xfrm>
              <a:prstGeom prst="rect">
                <a:avLst/>
              </a:prstGeom>
              <a:blipFill>
                <a:blip r:embed="rId7"/>
                <a:stretch>
                  <a:fillRect l="-1515" t="-18750" r="-1575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FFBB06-0489-48B3-B1C4-95A4C0DA73F8}"/>
                  </a:ext>
                </a:extLst>
              </p:cNvPr>
              <p:cNvSpPr txBox="1"/>
              <p:nvPr/>
            </p:nvSpPr>
            <p:spPr>
              <a:xfrm>
                <a:off x="6287595" y="1602518"/>
                <a:ext cx="2016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FFBB06-0489-48B3-B1C4-95A4C0DA7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595" y="1602518"/>
                <a:ext cx="20163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A65F4E-B5A3-4F8D-9192-6A3C09EFBBD1}"/>
                  </a:ext>
                </a:extLst>
              </p:cNvPr>
              <p:cNvSpPr txBox="1"/>
              <p:nvPr/>
            </p:nvSpPr>
            <p:spPr>
              <a:xfrm>
                <a:off x="3199009" y="2267152"/>
                <a:ext cx="2996911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A65F4E-B5A3-4F8D-9192-6A3C09EFB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009" y="2267152"/>
                <a:ext cx="2996911" cy="335413"/>
              </a:xfrm>
              <a:prstGeom prst="rect">
                <a:avLst/>
              </a:prstGeom>
              <a:blipFill>
                <a:blip r:embed="rId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17FA719-8C2C-4EC0-B392-11E8872A7433}"/>
              </a:ext>
            </a:extLst>
          </p:cNvPr>
          <p:cNvSpPr txBox="1"/>
          <p:nvPr/>
        </p:nvSpPr>
        <p:spPr>
          <a:xfrm>
            <a:off x="6332667" y="2134608"/>
            <a:ext cx="1926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Unit basis vectors have length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79CC31-0246-01CF-627E-000211C7B9E4}"/>
                  </a:ext>
                </a:extLst>
              </p:cNvPr>
              <p:cNvSpPr txBox="1"/>
              <p:nvPr/>
            </p:nvSpPr>
            <p:spPr>
              <a:xfrm>
                <a:off x="2760967" y="5360820"/>
                <a:ext cx="457200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79CC31-0246-01CF-627E-000211C7B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67" y="5360820"/>
                <a:ext cx="4572000" cy="4277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A836F6-6277-5EDD-BC41-0D93A094899E}"/>
                  </a:ext>
                </a:extLst>
              </p:cNvPr>
              <p:cNvSpPr txBox="1"/>
              <p:nvPr/>
            </p:nvSpPr>
            <p:spPr>
              <a:xfrm>
                <a:off x="3565080" y="6016278"/>
                <a:ext cx="14109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A836F6-6277-5EDD-BC41-0D93A094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80" y="6016278"/>
                <a:ext cx="141094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1830E0-49DC-C7EA-5E25-A7D55F173060}"/>
                  </a:ext>
                </a:extLst>
              </p:cNvPr>
              <p:cNvSpPr txBox="1"/>
              <p:nvPr/>
            </p:nvSpPr>
            <p:spPr>
              <a:xfrm>
                <a:off x="1507108" y="3389286"/>
                <a:ext cx="759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1830E0-49DC-C7EA-5E25-A7D55F173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08" y="3389286"/>
                <a:ext cx="759182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3C8956D-5445-C4E8-98E3-C8C65DC1410D}"/>
              </a:ext>
            </a:extLst>
          </p:cNvPr>
          <p:cNvSpPr/>
          <p:nvPr/>
        </p:nvSpPr>
        <p:spPr>
          <a:xfrm>
            <a:off x="2974182" y="4260056"/>
            <a:ext cx="249538" cy="283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66B42A5-7493-FACC-E8A6-E95242F20B69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16200000" flipH="1">
            <a:off x="2195940" y="3357044"/>
            <a:ext cx="593771" cy="121225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F63D754-397D-3CEA-3DD8-F96D4C45D3BC}"/>
              </a:ext>
            </a:extLst>
          </p:cNvPr>
          <p:cNvSpPr/>
          <p:nvPr/>
        </p:nvSpPr>
        <p:spPr>
          <a:xfrm>
            <a:off x="3113935" y="3115489"/>
            <a:ext cx="249538" cy="283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2AD7721-848B-D699-3E62-683F8921ACE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266290" y="3257174"/>
            <a:ext cx="847645" cy="27061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2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3" grpId="0"/>
      <p:bldP spid="24" grpId="0"/>
      <p:bldP spid="25" grpId="0"/>
      <p:bldP spid="26" grpId="0"/>
      <p:bldP spid="27" grpId="0"/>
      <p:bldP spid="29" grpId="0"/>
      <p:bldP spid="5" grpId="0"/>
      <p:bldP spid="6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Complex</a:t>
            </a:r>
            <a:r>
              <a:rPr lang="en-US" sz="3200" dirty="0">
                <a:latin typeface="+mn-lt"/>
              </a:rPr>
              <a:t> Inner Product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6A770D-09C8-4704-9E55-465E79B47B02}"/>
                  </a:ext>
                </a:extLst>
              </p:cNvPr>
              <p:cNvSpPr txBox="1"/>
              <p:nvPr/>
            </p:nvSpPr>
            <p:spPr>
              <a:xfrm>
                <a:off x="5171128" y="2022410"/>
                <a:ext cx="3209788" cy="378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6A770D-09C8-4704-9E55-465E79B47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128" y="2022410"/>
                <a:ext cx="3209788" cy="378886"/>
              </a:xfrm>
              <a:prstGeom prst="rect">
                <a:avLst/>
              </a:prstGeom>
              <a:blipFill>
                <a:blip r:embed="rId3"/>
                <a:stretch>
                  <a:fillRect t="-169355" r="-4554" b="-25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5C6F7C-FA2E-446D-B268-B720285C1004}"/>
                  </a:ext>
                </a:extLst>
              </p:cNvPr>
              <p:cNvSpPr txBox="1"/>
              <p:nvPr/>
            </p:nvSpPr>
            <p:spPr>
              <a:xfrm>
                <a:off x="628650" y="1778972"/>
                <a:ext cx="144186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11+6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5C6F7C-FA2E-446D-B268-B720285C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78972"/>
                <a:ext cx="1441869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709CE2-B16F-47E6-95AE-EC1C3FD95947}"/>
                  </a:ext>
                </a:extLst>
              </p:cNvPr>
              <p:cNvSpPr txBox="1"/>
              <p:nvPr/>
            </p:nvSpPr>
            <p:spPr>
              <a:xfrm>
                <a:off x="2134575" y="1732806"/>
                <a:ext cx="1748684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2+9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709CE2-B16F-47E6-95AE-EC1C3FD9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575" y="1732806"/>
                <a:ext cx="1748684" cy="1112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5A5235-7CB2-4069-9C16-9EBB981E6AD1}"/>
                  </a:ext>
                </a:extLst>
              </p:cNvPr>
              <p:cNvSpPr txBox="1"/>
              <p:nvPr/>
            </p:nvSpPr>
            <p:spPr>
              <a:xfrm>
                <a:off x="476246" y="3288063"/>
                <a:ext cx="8133765" cy="110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11−6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3−5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2+9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−3−5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(0−4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)(2+9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(11−6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)(0−12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(−15+0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)(1+8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=+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11−41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−72−132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−15−120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5A5235-7CB2-4069-9C16-9EBB981E6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6" y="3288063"/>
                <a:ext cx="8133765" cy="11099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052A79-87B9-4CFB-AC69-A71EDEE57EF0}"/>
                  </a:ext>
                </a:extLst>
              </p:cNvPr>
              <p:cNvSpPr txBox="1"/>
              <p:nvPr/>
            </p:nvSpPr>
            <p:spPr>
              <a:xfrm>
                <a:off x="6523734" y="4522516"/>
                <a:ext cx="2086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=−62−301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052A79-87B9-4CFB-AC69-A71EDEE57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34" y="4522516"/>
                <a:ext cx="2086277" cy="276999"/>
              </a:xfrm>
              <a:prstGeom prst="rect">
                <a:avLst/>
              </a:prstGeom>
              <a:blipFill>
                <a:blip r:embed="rId7"/>
                <a:stretch>
                  <a:fillRect r="-233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AD23076-DB91-4784-8392-3BB94687E832}"/>
              </a:ext>
            </a:extLst>
          </p:cNvPr>
          <p:cNvSpPr/>
          <p:nvPr/>
        </p:nvSpPr>
        <p:spPr>
          <a:xfrm>
            <a:off x="5036695" y="1889068"/>
            <a:ext cx="3478655" cy="635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9BE045E-EB37-42EB-BAD3-E23381B90D0E}"/>
              </a:ext>
            </a:extLst>
          </p:cNvPr>
          <p:cNvCxnSpPr/>
          <p:nvPr/>
        </p:nvCxnSpPr>
        <p:spPr>
          <a:xfrm>
            <a:off x="7361429" y="4398047"/>
            <a:ext cx="12485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E0299E-C5E6-4687-AC15-184B664430CC}"/>
                  </a:ext>
                </a:extLst>
              </p:cNvPr>
              <p:cNvSpPr txBox="1"/>
              <p:nvPr/>
            </p:nvSpPr>
            <p:spPr>
              <a:xfrm>
                <a:off x="1349584" y="3327321"/>
                <a:ext cx="752963" cy="37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E0299E-C5E6-4687-AC15-184B66443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584" y="3327321"/>
                <a:ext cx="752963" cy="3764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12E688-A86D-477C-8BDD-7A1552E7E314}"/>
                  </a:ext>
                </a:extLst>
              </p:cNvPr>
              <p:cNvSpPr txBox="1"/>
              <p:nvPr/>
            </p:nvSpPr>
            <p:spPr>
              <a:xfrm>
                <a:off x="936742" y="4482401"/>
                <a:ext cx="36483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(1 x 4) • (4 x 1) = (1 x 1)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Scalar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12E688-A86D-477C-8BDD-7A1552E7E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42" y="4482401"/>
                <a:ext cx="3648365" cy="400110"/>
              </a:xfrm>
              <a:prstGeom prst="rect">
                <a:avLst/>
              </a:prstGeom>
              <a:blipFill>
                <a:blip r:embed="rId9"/>
                <a:stretch>
                  <a:fillRect l="-33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0EEC390E-BEA4-45DE-928C-45E87214D8D5}"/>
              </a:ext>
            </a:extLst>
          </p:cNvPr>
          <p:cNvSpPr txBox="1"/>
          <p:nvPr/>
        </p:nvSpPr>
        <p:spPr>
          <a:xfrm>
            <a:off x="735850" y="5143197"/>
            <a:ext cx="3967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complex inner product of</a:t>
            </a:r>
          </a:p>
          <a:p>
            <a:pPr algn="ctr"/>
            <a:r>
              <a:rPr lang="en-US" b="1" dirty="0"/>
              <a:t>two vectors</a:t>
            </a:r>
            <a:r>
              <a:rPr lang="en-US" dirty="0"/>
              <a:t> uses the</a:t>
            </a:r>
          </a:p>
          <a:p>
            <a:pPr algn="ctr"/>
            <a:r>
              <a:rPr lang="en-US" b="1" dirty="0"/>
              <a:t>dot</a:t>
            </a:r>
            <a:r>
              <a:rPr lang="en-US" dirty="0"/>
              <a:t> product to </a:t>
            </a:r>
            <a:r>
              <a:rPr lang="en-US" i="1" dirty="0"/>
              <a:t>produce</a:t>
            </a:r>
            <a:r>
              <a:rPr lang="en-US" dirty="0"/>
              <a:t> a scalar</a:t>
            </a:r>
          </a:p>
          <a:p>
            <a:pPr algn="ctr"/>
            <a:r>
              <a:rPr lang="en-US" dirty="0"/>
              <a:t>but needs the </a:t>
            </a:r>
            <a:r>
              <a:rPr lang="en-US" u="sng" dirty="0"/>
              <a:t>adjoint</a:t>
            </a:r>
            <a:r>
              <a:rPr lang="en-US" dirty="0"/>
              <a:t> of the </a:t>
            </a:r>
            <a:r>
              <a:rPr lang="en-US" b="1" dirty="0"/>
              <a:t>first</a:t>
            </a:r>
            <a:r>
              <a:rPr lang="en-US" dirty="0"/>
              <a:t> vector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141730-3CBA-46B6-8765-B41771542395}"/>
              </a:ext>
            </a:extLst>
          </p:cNvPr>
          <p:cNvSpPr txBox="1"/>
          <p:nvPr/>
        </p:nvSpPr>
        <p:spPr>
          <a:xfrm>
            <a:off x="735850" y="1252033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Column Matrix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663F18-CA01-4DAB-B549-ABD0CD572E86}"/>
              </a:ext>
            </a:extLst>
          </p:cNvPr>
          <p:cNvSpPr txBox="1"/>
          <p:nvPr/>
        </p:nvSpPr>
        <p:spPr>
          <a:xfrm>
            <a:off x="2484534" y="1252033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Column Matrix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3A5B03-36C4-4CA6-8344-95C8F168AD44}"/>
              </a:ext>
            </a:extLst>
          </p:cNvPr>
          <p:cNvGrpSpPr/>
          <p:nvPr/>
        </p:nvGrpSpPr>
        <p:grpSpPr>
          <a:xfrm>
            <a:off x="4884478" y="5156022"/>
            <a:ext cx="3645048" cy="1113125"/>
            <a:chOff x="4884478" y="5156022"/>
            <a:chExt cx="3645048" cy="1113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9E9A69-C0EC-4B4A-AA2E-56E683F474D1}"/>
                    </a:ext>
                  </a:extLst>
                </p:cNvPr>
                <p:cNvSpPr txBox="1"/>
                <p:nvPr/>
              </p:nvSpPr>
              <p:spPr>
                <a:xfrm>
                  <a:off x="5686883" y="5587037"/>
                  <a:ext cx="2040238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9E9A69-C0EC-4B4A-AA2E-56E683F474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883" y="5587037"/>
                  <a:ext cx="2040238" cy="312650"/>
                </a:xfrm>
                <a:prstGeom prst="rect">
                  <a:avLst/>
                </a:prstGeom>
                <a:blipFill>
                  <a:blip r:embed="rId10"/>
                  <a:stretch>
                    <a:fillRect t="-1961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35278C-4A76-4C8C-A74C-6151B3406437}"/>
                </a:ext>
              </a:extLst>
            </p:cNvPr>
            <p:cNvSpPr txBox="1"/>
            <p:nvPr/>
          </p:nvSpPr>
          <p:spPr>
            <a:xfrm>
              <a:off x="4884478" y="5156022"/>
              <a:ext cx="3645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Inner Product of Square </a:t>
              </a:r>
              <a:r>
                <a:rPr lang="en-US" b="1" u="sng" dirty="0">
                  <a:solidFill>
                    <a:srgbClr val="7030A0"/>
                  </a:solidFill>
                </a:rPr>
                <a:t>Matrices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E607F09-B661-45D8-B519-FFFE9482885E}"/>
                    </a:ext>
                  </a:extLst>
                </p:cNvPr>
                <p:cNvSpPr txBox="1"/>
                <p:nvPr/>
              </p:nvSpPr>
              <p:spPr>
                <a:xfrm>
                  <a:off x="5369397" y="5961370"/>
                  <a:ext cx="267521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FF0000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</a:rPr>
                    <a:t> have same dimensions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E607F09-B661-45D8-B519-FFFE94828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397" y="5961370"/>
                  <a:ext cx="2675211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95CD76-A3E7-4C7D-9D0C-AB530102EC58}"/>
                  </a:ext>
                </a:extLst>
              </p:cNvPr>
              <p:cNvSpPr txBox="1"/>
              <p:nvPr/>
            </p:nvSpPr>
            <p:spPr>
              <a:xfrm>
                <a:off x="4063353" y="2995385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95CD76-A3E7-4C7D-9D0C-AB530102E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353" y="2995385"/>
                <a:ext cx="234038" cy="276999"/>
              </a:xfrm>
              <a:prstGeom prst="rect">
                <a:avLst/>
              </a:prstGeom>
              <a:blipFill>
                <a:blip r:embed="rId12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E87EEAD-ECCB-4042-BF40-3A52780532B6}"/>
              </a:ext>
            </a:extLst>
          </p:cNvPr>
          <p:cNvSpPr txBox="1"/>
          <p:nvPr/>
        </p:nvSpPr>
        <p:spPr>
          <a:xfrm>
            <a:off x="5302198" y="1490817"/>
            <a:ext cx="294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numpy.</a:t>
            </a:r>
            <a:r>
              <a:rPr lang="en-US" b="1" dirty="0">
                <a:latin typeface="Consolas" panose="020B0609020204030204" pitchFamily="49" charset="0"/>
              </a:rPr>
              <a:t>vdot()</a:t>
            </a:r>
            <a:r>
              <a:rPr lang="en-US" b="1" dirty="0"/>
              <a:t> </a:t>
            </a:r>
            <a:r>
              <a:rPr lang="en-US" u="sng" dirty="0"/>
              <a:t>and</a:t>
            </a:r>
            <a:r>
              <a:rPr lang="en-US" dirty="0"/>
              <a:t> Qiskit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E3336-C507-84C4-548F-B7CDC15F108A}"/>
              </a:ext>
            </a:extLst>
          </p:cNvPr>
          <p:cNvSpPr/>
          <p:nvPr/>
        </p:nvSpPr>
        <p:spPr>
          <a:xfrm>
            <a:off x="7142653" y="3703771"/>
            <a:ext cx="205255" cy="29489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3142D65E-EFC4-694E-B1AC-51C22829DFDF}"/>
              </a:ext>
            </a:extLst>
          </p:cNvPr>
          <p:cNvSpPr/>
          <p:nvPr/>
        </p:nvSpPr>
        <p:spPr>
          <a:xfrm rot="10800000">
            <a:off x="1550505" y="4340282"/>
            <a:ext cx="58407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F94DE9B5-413E-0ED1-3A9D-0C8D2406A039}"/>
              </a:ext>
            </a:extLst>
          </p:cNvPr>
          <p:cNvSpPr/>
          <p:nvPr/>
        </p:nvSpPr>
        <p:spPr>
          <a:xfrm>
            <a:off x="1208599" y="4792793"/>
            <a:ext cx="1343770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0883CE5-77D8-BB88-A68A-0C6D111A537A}"/>
              </a:ext>
            </a:extLst>
          </p:cNvPr>
          <p:cNvSpPr/>
          <p:nvPr/>
        </p:nvSpPr>
        <p:spPr>
          <a:xfrm rot="16200000" flipV="1">
            <a:off x="7772148" y="2426581"/>
            <a:ext cx="189023" cy="1448014"/>
          </a:xfrm>
          <a:prstGeom prst="righ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9E71B5-F5B3-0D74-EA94-2E031D9D4075}"/>
              </a:ext>
            </a:extLst>
          </p:cNvPr>
          <p:cNvSpPr txBox="1"/>
          <p:nvPr/>
        </p:nvSpPr>
        <p:spPr>
          <a:xfrm>
            <a:off x="6755190" y="2727127"/>
            <a:ext cx="222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Implicit Summation</a:t>
            </a:r>
          </a:p>
        </p:txBody>
      </p:sp>
    </p:spTree>
    <p:extLst>
      <p:ext uri="{BB962C8B-B14F-4D97-AF65-F5344CB8AC3E}">
        <p14:creationId xmlns:p14="http://schemas.microsoft.com/office/powerpoint/2010/main" val="253337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5" grpId="0"/>
      <p:bldP spid="26" grpId="0"/>
      <p:bldP spid="29" grpId="0"/>
      <p:bldP spid="30" grpId="0" animBg="1"/>
      <p:bldP spid="33" grpId="0"/>
      <p:bldP spid="35" grpId="0"/>
      <p:bldP spid="37" grpId="0"/>
      <p:bldP spid="5" grpId="0"/>
      <p:bldP spid="8" grpId="0"/>
      <p:bldP spid="7" grpId="0" animBg="1"/>
      <p:bldP spid="9" grpId="0" animBg="1"/>
      <p:bldP spid="10" grpId="0" animBg="1"/>
      <p:bldP spid="11" grpId="0" animBg="1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Complex</a:t>
            </a:r>
            <a:r>
              <a:rPr lang="en-US" sz="3200" dirty="0">
                <a:latin typeface="+mn-lt"/>
              </a:rPr>
              <a:t> Vector Norm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7092D-FC0A-4B91-9693-BA19D62B2E25}"/>
                  </a:ext>
                </a:extLst>
              </p:cNvPr>
              <p:cNvSpPr txBox="1"/>
              <p:nvPr/>
            </p:nvSpPr>
            <p:spPr>
              <a:xfrm>
                <a:off x="1664672" y="1541673"/>
                <a:ext cx="3687420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ba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7092D-FC0A-4B91-9693-BA19D62B2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672" y="1541673"/>
                <a:ext cx="3687420" cy="359522"/>
              </a:xfrm>
              <a:prstGeom prst="rect">
                <a:avLst/>
              </a:prstGeom>
              <a:blipFill>
                <a:blip r:embed="rId3"/>
                <a:stretch>
                  <a:fillRect r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A2D79A-D400-4C6F-A93F-83971AACCEB7}"/>
                  </a:ext>
                </a:extLst>
              </p:cNvPr>
              <p:cNvSpPr txBox="1"/>
              <p:nvPr/>
            </p:nvSpPr>
            <p:spPr>
              <a:xfrm>
                <a:off x="6044781" y="1390959"/>
                <a:ext cx="144186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11+6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A2D79A-D400-4C6F-A93F-83971AACC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781" y="1390959"/>
                <a:ext cx="1441869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CA3F855-3B25-49C7-BF6A-A9B7BF51DD50}"/>
              </a:ext>
            </a:extLst>
          </p:cNvPr>
          <p:cNvSpPr txBox="1"/>
          <p:nvPr/>
        </p:nvSpPr>
        <p:spPr>
          <a:xfrm>
            <a:off x="1412386" y="1991780"/>
            <a:ext cx="4191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The "norm" of a </a:t>
            </a:r>
            <a:r>
              <a:rPr lang="en-US" sz="1600" b="1" dirty="0">
                <a:solidFill>
                  <a:srgbClr val="7030A0"/>
                </a:solidFill>
              </a:rPr>
              <a:t>vector</a:t>
            </a:r>
            <a:r>
              <a:rPr lang="en-US" sz="1600" dirty="0">
                <a:solidFill>
                  <a:srgbClr val="7030A0"/>
                </a:solidFill>
              </a:rPr>
              <a:t> of complex numbers must be a positive </a:t>
            </a:r>
            <a:r>
              <a:rPr lang="en-US" sz="1600" b="1" dirty="0">
                <a:solidFill>
                  <a:srgbClr val="7030A0"/>
                </a:solidFill>
              </a:rPr>
              <a:t>real scalar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because </a:t>
            </a:r>
            <a:r>
              <a:rPr lang="en-US" sz="1600" u="sng" dirty="0">
                <a:solidFill>
                  <a:srgbClr val="7030A0"/>
                </a:solidFill>
              </a:rPr>
              <a:t>length</a:t>
            </a:r>
            <a:r>
              <a:rPr lang="en-US" sz="1600" dirty="0">
                <a:solidFill>
                  <a:srgbClr val="7030A0"/>
                </a:solidFill>
              </a:rPr>
              <a:t> cannot be </a:t>
            </a:r>
            <a:r>
              <a:rPr lang="en-US" sz="1600" i="1" dirty="0">
                <a:solidFill>
                  <a:srgbClr val="7030A0"/>
                </a:solidFill>
              </a:rPr>
              <a:t>negative or imaginary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4C2FCD-70BD-439D-BFF1-620E76FCA34B}"/>
              </a:ext>
            </a:extLst>
          </p:cNvPr>
          <p:cNvGrpSpPr/>
          <p:nvPr/>
        </p:nvGrpSpPr>
        <p:grpSpPr>
          <a:xfrm>
            <a:off x="852151" y="4828004"/>
            <a:ext cx="7245227" cy="1492078"/>
            <a:chOff x="998525" y="4977778"/>
            <a:chExt cx="7245227" cy="1492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A6882DD-CF79-4659-BD1F-0D97BED9D31E}"/>
                    </a:ext>
                  </a:extLst>
                </p:cNvPr>
                <p:cNvSpPr txBox="1"/>
                <p:nvPr/>
              </p:nvSpPr>
              <p:spPr>
                <a:xfrm>
                  <a:off x="998525" y="4977778"/>
                  <a:ext cx="7245227" cy="11128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11−6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11+6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451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=21.23676…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A6882DD-CF79-4659-BD1F-0D97BED9D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525" y="4977778"/>
                  <a:ext cx="7245227" cy="11128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73BA3C-4D73-442A-AAE1-8E89132C4F86}"/>
                    </a:ext>
                  </a:extLst>
                </p:cNvPr>
                <p:cNvSpPr txBox="1"/>
                <p:nvPr/>
              </p:nvSpPr>
              <p:spPr>
                <a:xfrm>
                  <a:off x="2590148" y="6055704"/>
                  <a:ext cx="752963" cy="376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73BA3C-4D73-442A-AAE1-8E89132C4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148" y="6055704"/>
                  <a:ext cx="752963" cy="3764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863D254-6DA1-4730-A7C9-C9FEFD363A53}"/>
                    </a:ext>
                  </a:extLst>
                </p:cNvPr>
                <p:cNvSpPr txBox="1"/>
                <p:nvPr/>
              </p:nvSpPr>
              <p:spPr>
                <a:xfrm>
                  <a:off x="5303917" y="6105430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863D254-6DA1-4730-A7C9-C9FEFD363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3917" y="6105430"/>
                  <a:ext cx="19075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B03326-97ED-479C-B0EB-2BA2DC890EE9}"/>
                    </a:ext>
                  </a:extLst>
                </p:cNvPr>
                <p:cNvSpPr txBox="1"/>
                <p:nvPr/>
              </p:nvSpPr>
              <p:spPr>
                <a:xfrm>
                  <a:off x="5786103" y="6018001"/>
                  <a:ext cx="2280211" cy="4518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rad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B03326-97ED-479C-B0EB-2BA2DC890E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6103" y="6018001"/>
                  <a:ext cx="2280211" cy="4518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54B33E-52A4-46ED-A508-00366072FBA3}"/>
              </a:ext>
            </a:extLst>
          </p:cNvPr>
          <p:cNvGrpSpPr/>
          <p:nvPr/>
        </p:nvGrpSpPr>
        <p:grpSpPr>
          <a:xfrm>
            <a:off x="469280" y="3090414"/>
            <a:ext cx="8010968" cy="1599001"/>
            <a:chOff x="566516" y="2754966"/>
            <a:chExt cx="8010968" cy="15990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484C39-0B1E-4AA2-A096-BA69C8C8BFED}"/>
                    </a:ext>
                  </a:extLst>
                </p:cNvPr>
                <p:cNvSpPr txBox="1"/>
                <p:nvPr/>
              </p:nvSpPr>
              <p:spPr>
                <a:xfrm>
                  <a:off x="566516" y="2754966"/>
                  <a:ext cx="8010968" cy="12023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11−6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11+6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7+2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−4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11−6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11+6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15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15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157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=451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484C39-0B1E-4AA2-A096-BA69C8C8B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516" y="2754966"/>
                  <a:ext cx="8010968" cy="120231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A46824C-F380-454D-A11C-24EC05EB9594}"/>
                    </a:ext>
                  </a:extLst>
                </p:cNvPr>
                <p:cNvSpPr txBox="1"/>
                <p:nvPr/>
              </p:nvSpPr>
              <p:spPr>
                <a:xfrm>
                  <a:off x="1394596" y="3977517"/>
                  <a:ext cx="752963" cy="376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A46824C-F380-454D-A11C-24EC05EB9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4596" y="3977517"/>
                  <a:ext cx="752963" cy="3764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A0B29C5-74EB-4C93-970F-9F44D4EDBE7E}"/>
                    </a:ext>
                  </a:extLst>
                </p:cNvPr>
                <p:cNvSpPr txBox="1"/>
                <p:nvPr/>
              </p:nvSpPr>
              <p:spPr>
                <a:xfrm>
                  <a:off x="4108365" y="4027243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A0B29C5-74EB-4C93-970F-9F44D4EDB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8365" y="4027243"/>
                  <a:ext cx="19075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66883F8-EA4A-4072-85A3-A103B0816A65}"/>
              </a:ext>
            </a:extLst>
          </p:cNvPr>
          <p:cNvSpPr/>
          <p:nvPr/>
        </p:nvSpPr>
        <p:spPr>
          <a:xfrm>
            <a:off x="911225" y="5224688"/>
            <a:ext cx="460375" cy="356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8B2A65-ABAE-4336-8732-F0DA89F73D6C}"/>
              </a:ext>
            </a:extLst>
          </p:cNvPr>
          <p:cNvSpPr/>
          <p:nvPr/>
        </p:nvSpPr>
        <p:spPr>
          <a:xfrm>
            <a:off x="5997575" y="5212060"/>
            <a:ext cx="592411" cy="356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95FB7D-8531-B7EB-63AF-37B537AB59EF}"/>
              </a:ext>
            </a:extLst>
          </p:cNvPr>
          <p:cNvCxnSpPr/>
          <p:nvPr/>
        </p:nvCxnSpPr>
        <p:spPr>
          <a:xfrm>
            <a:off x="6850118" y="5557051"/>
            <a:ext cx="9222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B439A37-73F4-E1BF-CC0F-0A0F39DA3EFC}"/>
              </a:ext>
            </a:extLst>
          </p:cNvPr>
          <p:cNvSpPr txBox="1"/>
          <p:nvPr/>
        </p:nvSpPr>
        <p:spPr>
          <a:xfrm>
            <a:off x="7603897" y="1476003"/>
            <a:ext cx="1150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What is the </a:t>
            </a:r>
            <a:r>
              <a:rPr lang="en-US" sz="1600" b="1" dirty="0">
                <a:solidFill>
                  <a:srgbClr val="00B050"/>
                </a:solidFill>
              </a:rPr>
              <a:t>"length"</a:t>
            </a:r>
            <a:r>
              <a:rPr lang="en-US" sz="1600" dirty="0">
                <a:solidFill>
                  <a:srgbClr val="00B050"/>
                </a:solidFill>
              </a:rPr>
              <a:t> of this vector?</a:t>
            </a:r>
          </a:p>
        </p:txBody>
      </p:sp>
    </p:spTree>
    <p:extLst>
      <p:ext uri="{BB962C8B-B14F-4D97-AF65-F5344CB8AC3E}">
        <p14:creationId xmlns:p14="http://schemas.microsoft.com/office/powerpoint/2010/main" val="147079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3" grpId="0"/>
      <p:bldP spid="35" grpId="0"/>
      <p:bldP spid="12" grpId="0" animBg="1"/>
      <p:bldP spid="27" grpId="0" animBg="1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B863F2-ECB1-4EA1-B40C-51CC021E825C}"/>
              </a:ext>
            </a:extLst>
          </p:cNvPr>
          <p:cNvSpPr txBox="1"/>
          <p:nvPr/>
        </p:nvSpPr>
        <p:spPr>
          <a:xfrm>
            <a:off x="833284" y="4705718"/>
            <a:ext cx="57567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Unitary matrices are </a:t>
            </a:r>
            <a:r>
              <a:rPr lang="en-US" sz="2000" b="1" dirty="0">
                <a:solidFill>
                  <a:srgbClr val="7030A0"/>
                </a:solidFill>
              </a:rPr>
              <a:t>invertible</a:t>
            </a:r>
            <a:r>
              <a:rPr lang="en-US" sz="2000" dirty="0">
                <a:solidFill>
                  <a:srgbClr val="7030A0"/>
                </a:solidFill>
              </a:rPr>
              <a:t>, their inverse is their </a:t>
            </a:r>
            <a:r>
              <a:rPr lang="en-US" sz="2000" i="1" dirty="0">
                <a:solidFill>
                  <a:srgbClr val="7030A0"/>
                </a:solidFill>
              </a:rPr>
              <a:t>adjoint</a:t>
            </a:r>
            <a:r>
              <a:rPr lang="en-US" sz="2000" dirty="0">
                <a:solidFill>
                  <a:srgbClr val="7030A0"/>
                </a:solidFill>
              </a:rPr>
              <a:t>, and they preserve </a:t>
            </a:r>
            <a:r>
              <a:rPr lang="en-US" sz="2000" i="1" dirty="0">
                <a:solidFill>
                  <a:srgbClr val="7030A0"/>
                </a:solidFill>
              </a:rPr>
              <a:t>norms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A unitary matrix "preserves the geometry"  (lengths &amp; relative angles) of the space it acts upon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A09B0C-10A0-4405-9DC6-2F7D8FCCDD35}"/>
                  </a:ext>
                </a:extLst>
              </p:cNvPr>
              <p:cNvSpPr txBox="1"/>
              <p:nvPr/>
            </p:nvSpPr>
            <p:spPr>
              <a:xfrm>
                <a:off x="980752" y="1516754"/>
                <a:ext cx="2589170" cy="2140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A09B0C-10A0-4405-9DC6-2F7D8FCCD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52" y="1516754"/>
                <a:ext cx="2589170" cy="2140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92B7B1-F39A-49AF-A86F-B3497392A306}"/>
                  </a:ext>
                </a:extLst>
              </p:cNvPr>
              <p:cNvSpPr txBox="1"/>
              <p:nvPr/>
            </p:nvSpPr>
            <p:spPr>
              <a:xfrm>
                <a:off x="3995674" y="2565495"/>
                <a:ext cx="2866875" cy="816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92B7B1-F39A-49AF-A86F-B3497392A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674" y="2565495"/>
                <a:ext cx="2866875" cy="8165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29C4F3-E10C-4202-809E-9631985529BD}"/>
                  </a:ext>
                </a:extLst>
              </p:cNvPr>
              <p:cNvSpPr txBox="1"/>
              <p:nvPr/>
            </p:nvSpPr>
            <p:spPr>
              <a:xfrm>
                <a:off x="980752" y="3992214"/>
                <a:ext cx="2636811" cy="378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29C4F3-E10C-4202-809E-963198552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52" y="3992214"/>
                <a:ext cx="2636811" cy="378886"/>
              </a:xfrm>
              <a:prstGeom prst="rect">
                <a:avLst/>
              </a:prstGeom>
              <a:blipFill>
                <a:blip r:embed="rId5"/>
                <a:stretch>
                  <a:fillRect l="-2315" t="-3226" r="-2315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C5072A-0BD8-45BD-835C-1D5394003EED}"/>
                  </a:ext>
                </a:extLst>
              </p:cNvPr>
              <p:cNvSpPr txBox="1"/>
              <p:nvPr/>
            </p:nvSpPr>
            <p:spPr>
              <a:xfrm>
                <a:off x="4253981" y="3931287"/>
                <a:ext cx="4164666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C5072A-0BD8-45BD-835C-1D5394003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981" y="3931287"/>
                <a:ext cx="4164666" cy="4472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C5B46D-D746-4090-8ECD-5A1294E79139}"/>
                  </a:ext>
                </a:extLst>
              </p:cNvPr>
              <p:cNvSpPr txBox="1"/>
              <p:nvPr/>
            </p:nvSpPr>
            <p:spPr>
              <a:xfrm>
                <a:off x="6527798" y="4992034"/>
                <a:ext cx="1917704" cy="930448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can "undo"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Reversible Computation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C5B46D-D746-4090-8ECD-5A1294E79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798" y="4992034"/>
                <a:ext cx="1917704" cy="930448"/>
              </a:xfrm>
              <a:prstGeom prst="rect">
                <a:avLst/>
              </a:prstGeom>
              <a:blipFill>
                <a:blip r:embed="rId7"/>
                <a:stretch>
                  <a:fillRect t="-1935" b="-8387"/>
                </a:stretch>
              </a:blipFill>
              <a:ln w="127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F4B095A-5E4D-4D30-B09D-63546D6CFF29}"/>
              </a:ext>
            </a:extLst>
          </p:cNvPr>
          <p:cNvSpPr txBox="1"/>
          <p:nvPr/>
        </p:nvSpPr>
        <p:spPr>
          <a:xfrm>
            <a:off x="4917362" y="3637147"/>
            <a:ext cx="3081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 Unitary Matrix Respects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54BEA5-A66E-45FF-BD2F-D25717FC9518}"/>
                  </a:ext>
                </a:extLst>
              </p:cNvPr>
              <p:cNvSpPr txBox="1"/>
              <p:nvPr/>
            </p:nvSpPr>
            <p:spPr>
              <a:xfrm>
                <a:off x="4154702" y="1477316"/>
                <a:ext cx="2700098" cy="816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54BEA5-A66E-45FF-BD2F-D25717FC9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702" y="1477316"/>
                <a:ext cx="2700098" cy="8165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2259BB6-5978-4AA0-8E77-6483D68E0C84}"/>
              </a:ext>
            </a:extLst>
          </p:cNvPr>
          <p:cNvSpPr txBox="1"/>
          <p:nvPr/>
        </p:nvSpPr>
        <p:spPr>
          <a:xfrm>
            <a:off x="7033093" y="1576775"/>
            <a:ext cx="160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Clockwise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i="1" dirty="0">
                <a:solidFill>
                  <a:srgbClr val="7030A0"/>
                </a:solidFill>
              </a:rPr>
              <a:t>Rotation</a:t>
            </a:r>
            <a:r>
              <a:rPr lang="en-US" sz="1600" dirty="0">
                <a:solidFill>
                  <a:srgbClr val="7030A0"/>
                </a:solidFill>
              </a:rPr>
              <a:t> 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26FA00-C2AA-4EE2-9488-12861770EDD0}"/>
              </a:ext>
            </a:extLst>
          </p:cNvPr>
          <p:cNvSpPr txBox="1"/>
          <p:nvPr/>
        </p:nvSpPr>
        <p:spPr>
          <a:xfrm>
            <a:off x="6998837" y="2608140"/>
            <a:ext cx="1672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Counterclockwise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i="1" dirty="0">
                <a:solidFill>
                  <a:srgbClr val="7030A0"/>
                </a:solidFill>
              </a:rPr>
              <a:t>Rotation</a:t>
            </a:r>
            <a:r>
              <a:rPr lang="en-US" sz="1600" dirty="0">
                <a:solidFill>
                  <a:srgbClr val="7030A0"/>
                </a:solidFill>
              </a:rPr>
              <a:t> Matrix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54BA2E-BDF4-48A5-9316-724EE3BEB686}"/>
              </a:ext>
            </a:extLst>
          </p:cNvPr>
          <p:cNvCxnSpPr/>
          <p:nvPr/>
        </p:nvCxnSpPr>
        <p:spPr>
          <a:xfrm>
            <a:off x="1308538" y="6274676"/>
            <a:ext cx="6936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8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  <p:bldP spid="18" grpId="0"/>
      <p:bldP spid="3" grpId="0" animBg="1"/>
      <p:bldP spid="5" grpId="0"/>
      <p:bldP spid="12" grpId="0"/>
      <p:bldP spid="6" grpId="0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&amp; Matrix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inner product of a vector with itself is its squared norm</a:t>
                </a:r>
              </a:p>
              <a:p>
                <a:pPr marL="514350" indent="-514350">
                  <a:buFont typeface="+mj-lt"/>
                  <a:buAutoNum type="arabicParenR" startAt="2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ac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An inner product is equal to its own conjugate</a:t>
                </a:r>
              </a:p>
              <a:p>
                <a:pPr marL="457200" indent="-457200">
                  <a:buFont typeface="+mj-lt"/>
                  <a:buAutoNum type="arabicParenR" startAt="3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e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adjoint (dagger) operator is distributive across matrix addition</a:t>
                </a:r>
              </a:p>
              <a:p>
                <a:pPr marL="457200" indent="-457200">
                  <a:buFont typeface="+mj-lt"/>
                  <a:buAutoNum type="arabicParenR" startAt="4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inner product of two equal length vectors is equal to the trace of their dot product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trace operator is distributive across scalar-array multiplication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3"/>
                <a:stretch>
                  <a:fillRect l="-1236" t="-1958" r="-850" b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9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1931"/>
          <a:stretch/>
        </p:blipFill>
        <p:spPr>
          <a:xfrm>
            <a:off x="3941922" y="1607793"/>
            <a:ext cx="4674072" cy="764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3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C58C7A2-743A-FDA7-DC1B-2DE4D465B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96" y="1379708"/>
            <a:ext cx="6533515" cy="5311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7B86843-FD1C-94CA-95A8-4913DC23C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complex_matrices.ipynb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62A416-8F45-427C-BB7D-C78521C1F5DA}"/>
                  </a:ext>
                </a:extLst>
              </p:cNvPr>
              <p:cNvSpPr txBox="1"/>
              <p:nvPr/>
            </p:nvSpPr>
            <p:spPr>
              <a:xfrm>
                <a:off x="6040725" y="2415501"/>
                <a:ext cx="1365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62A416-8F45-427C-BB7D-C78521C1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725" y="2415501"/>
                <a:ext cx="1365758" cy="276999"/>
              </a:xfrm>
              <a:prstGeom prst="rect">
                <a:avLst/>
              </a:prstGeom>
              <a:blipFill>
                <a:blip r:embed="rId3"/>
                <a:stretch>
                  <a:fillRect t="-4348" r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F054C78-B3FB-42C0-84E7-AC2654BC25CD}"/>
              </a:ext>
            </a:extLst>
          </p:cNvPr>
          <p:cNvSpPr txBox="1"/>
          <p:nvPr/>
        </p:nvSpPr>
        <p:spPr>
          <a:xfrm>
            <a:off x="6119801" y="2093918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5493E6-5383-4F7F-BF9D-89016C6758E6}"/>
              </a:ext>
            </a:extLst>
          </p:cNvPr>
          <p:cNvSpPr txBox="1"/>
          <p:nvPr/>
        </p:nvSpPr>
        <p:spPr>
          <a:xfrm>
            <a:off x="6941849" y="2070044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FC743-4053-48DF-B9EC-90679782D2ED}"/>
              </a:ext>
            </a:extLst>
          </p:cNvPr>
          <p:cNvSpPr txBox="1"/>
          <p:nvPr/>
        </p:nvSpPr>
        <p:spPr>
          <a:xfrm>
            <a:off x="6197411" y="3134169"/>
            <a:ext cx="2186996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Transposing</a:t>
            </a:r>
            <a:r>
              <a:rPr lang="en-US" dirty="0">
                <a:solidFill>
                  <a:srgbClr val="00B050"/>
                </a:solidFill>
              </a:rPr>
              <a:t> a </a:t>
            </a:r>
            <a:r>
              <a:rPr lang="en-US" u="sng" dirty="0">
                <a:solidFill>
                  <a:srgbClr val="00B050"/>
                </a:solidFill>
              </a:rPr>
              <a:t>vector</a:t>
            </a:r>
            <a:r>
              <a:rPr lang="en-US" dirty="0">
                <a:solidFill>
                  <a:srgbClr val="00B050"/>
                </a:solidFill>
              </a:rPr>
              <a:t> (which is inherently one-dimensional) really does </a:t>
            </a:r>
            <a:r>
              <a:rPr lang="en-US" i="1" dirty="0">
                <a:solidFill>
                  <a:srgbClr val="00B050"/>
                </a:solidFill>
              </a:rPr>
              <a:t>nothing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D4D93-D950-4D72-BB0D-B6D7726AE22C}"/>
              </a:ext>
            </a:extLst>
          </p:cNvPr>
          <p:cNvSpPr/>
          <p:nvPr/>
        </p:nvSpPr>
        <p:spPr>
          <a:xfrm>
            <a:off x="3445635" y="2193097"/>
            <a:ext cx="268264" cy="2462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63CD4A-7BE0-96DB-AEF9-C1CA602A207E}"/>
              </a:ext>
            </a:extLst>
          </p:cNvPr>
          <p:cNvSpPr/>
          <p:nvPr/>
        </p:nvSpPr>
        <p:spPr>
          <a:xfrm>
            <a:off x="3284010" y="6083773"/>
            <a:ext cx="184096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BE8C3ED-D866-92E5-1601-51F4525F92A1}"/>
              </a:ext>
            </a:extLst>
          </p:cNvPr>
          <p:cNvGrpSpPr/>
          <p:nvPr/>
        </p:nvGrpSpPr>
        <p:grpSpPr>
          <a:xfrm>
            <a:off x="7740871" y="1744899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C40D347-3A3F-51D8-0874-C3C3B72987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9F437E-8CD3-5AF5-B701-E07DF89D3B6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E2C57A9-5173-09CC-869F-C5D0BC891642}"/>
              </a:ext>
            </a:extLst>
          </p:cNvPr>
          <p:cNvGrpSpPr/>
          <p:nvPr/>
        </p:nvGrpSpPr>
        <p:grpSpPr>
          <a:xfrm>
            <a:off x="3957449" y="2155219"/>
            <a:ext cx="1076632" cy="369332"/>
            <a:chOff x="4704120" y="2356972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E05EFEA-BA7C-1C5E-BDF1-B0F2F2F31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10C5DBA-C7A4-0FBC-8F33-ED2F2873935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281EFD-1535-F5A1-1642-DA4574694AD8}"/>
              </a:ext>
            </a:extLst>
          </p:cNvPr>
          <p:cNvGrpSpPr/>
          <p:nvPr/>
        </p:nvGrpSpPr>
        <p:grpSpPr>
          <a:xfrm>
            <a:off x="4589584" y="2353568"/>
            <a:ext cx="1068643" cy="369332"/>
            <a:chOff x="3647644" y="4910075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2593ECD-140C-9E88-A7C6-29E9D990401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51F36C7-70BC-AC80-BF46-868FD4B91E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AC3B5672-81CB-23D1-3AD7-EDC2BF50EA9A}"/>
              </a:ext>
            </a:extLst>
          </p:cNvPr>
          <p:cNvSpPr/>
          <p:nvPr/>
        </p:nvSpPr>
        <p:spPr>
          <a:xfrm>
            <a:off x="3633787" y="4658710"/>
            <a:ext cx="1505771" cy="1813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196C0E6-0C2B-E45E-E503-876059BAE6E1}"/>
              </a:ext>
            </a:extLst>
          </p:cNvPr>
          <p:cNvGrpSpPr/>
          <p:nvPr/>
        </p:nvGrpSpPr>
        <p:grpSpPr>
          <a:xfrm>
            <a:off x="5301404" y="4569445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E6BAC-D84F-3699-48F7-6662D1BB10F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80BD98C-92A8-8BCC-7B53-182EC4A132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241D2F7-5C78-F7E0-F8E1-77FD6A117A53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 rot="16200000" flipH="1">
            <a:off x="5087942" y="931201"/>
            <a:ext cx="694793" cy="3711142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C208FD7-DB4C-254D-43F2-EEA6D32E9098}"/>
              </a:ext>
            </a:extLst>
          </p:cNvPr>
          <p:cNvGrpSpPr/>
          <p:nvPr/>
        </p:nvGrpSpPr>
        <p:grpSpPr>
          <a:xfrm>
            <a:off x="3291006" y="6352144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A3AD38-4D97-4602-C7C0-E4871779C88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B87094-8E07-152A-8C89-F599F2389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495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3" grpId="0"/>
      <p:bldP spid="55" grpId="0"/>
      <p:bldP spid="3" grpId="0" animBg="1"/>
      <p:bldP spid="6" grpId="0" animBg="1"/>
      <p:bldP spid="17" grpId="0" animBg="1"/>
      <p:bldP spid="3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9B1755-8908-DE61-A073-1660C1CCC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69" y="2023428"/>
            <a:ext cx="4988792" cy="43329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1852F-1BF3-48F0-9451-9B7C5813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741" y="2314636"/>
            <a:ext cx="3043834" cy="17318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complex_matrices.ipynb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7084009" y="3113410"/>
            <a:ext cx="236483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D6273B-31FE-4E66-9AF5-9E9FF0D33FD4}"/>
                  </a:ext>
                </a:extLst>
              </p:cNvPr>
              <p:cNvSpPr txBox="1"/>
              <p:nvPr/>
            </p:nvSpPr>
            <p:spPr>
              <a:xfrm>
                <a:off x="2078011" y="1569933"/>
                <a:ext cx="1425967" cy="293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D6273B-31FE-4E66-9AF5-9E9FF0D33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011" y="1569933"/>
                <a:ext cx="1425967" cy="2932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28E791E-B042-4C36-804B-676586D4BDB5}"/>
              </a:ext>
            </a:extLst>
          </p:cNvPr>
          <p:cNvSpPr/>
          <p:nvPr/>
        </p:nvSpPr>
        <p:spPr>
          <a:xfrm>
            <a:off x="485289" y="2415777"/>
            <a:ext cx="3605864" cy="246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85AFD-3AD5-5865-85AE-F39DF71EF1BF}"/>
              </a:ext>
            </a:extLst>
          </p:cNvPr>
          <p:cNvSpPr txBox="1"/>
          <p:nvPr/>
        </p:nvSpPr>
        <p:spPr>
          <a:xfrm>
            <a:off x="2167759" y="125123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8EEB63-0540-6744-5E89-B335E4D87526}"/>
              </a:ext>
            </a:extLst>
          </p:cNvPr>
          <p:cNvSpPr txBox="1"/>
          <p:nvPr/>
        </p:nvSpPr>
        <p:spPr>
          <a:xfrm>
            <a:off x="2989807" y="1227358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1927B3-E357-696A-B5B6-953449080412}"/>
              </a:ext>
            </a:extLst>
          </p:cNvPr>
          <p:cNvGrpSpPr/>
          <p:nvPr/>
        </p:nvGrpSpPr>
        <p:grpSpPr>
          <a:xfrm>
            <a:off x="4536637" y="3927235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0060622-6836-CBEE-30B1-453A40E29B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572530-86EF-8AD7-F344-531FE04AFF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B24CF5-41EE-0EEB-DB69-023580190594}"/>
              </a:ext>
            </a:extLst>
          </p:cNvPr>
          <p:cNvGrpSpPr/>
          <p:nvPr/>
        </p:nvGrpSpPr>
        <p:grpSpPr>
          <a:xfrm>
            <a:off x="4231471" y="5671247"/>
            <a:ext cx="848492" cy="369332"/>
            <a:chOff x="4704120" y="2356972"/>
            <a:chExt cx="84849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83DD24D-D83E-446D-025E-358392EDB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5032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02043-BA0C-E47D-B67A-3EC6CC516E16}"/>
                </a:ext>
              </a:extLst>
            </p:cNvPr>
            <p:cNvSpPr txBox="1"/>
            <p:nvPr/>
          </p:nvSpPr>
          <p:spPr>
            <a:xfrm>
              <a:off x="516915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221890-56FA-DA47-457C-1408E76D848E}"/>
              </a:ext>
            </a:extLst>
          </p:cNvPr>
          <p:cNvGrpSpPr/>
          <p:nvPr/>
        </p:nvGrpSpPr>
        <p:grpSpPr>
          <a:xfrm>
            <a:off x="7836181" y="301545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BE29C0-0F77-39AA-A7B5-B263F8F03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FFF58B-B8BC-A869-D397-617F4F9FD40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A965E5-6B3F-E9AF-5425-B4AAE6898469}"/>
              </a:ext>
            </a:extLst>
          </p:cNvPr>
          <p:cNvGrpSpPr/>
          <p:nvPr/>
        </p:nvGrpSpPr>
        <p:grpSpPr>
          <a:xfrm>
            <a:off x="8087710" y="3898493"/>
            <a:ext cx="633374" cy="699742"/>
            <a:chOff x="5047900" y="2141349"/>
            <a:chExt cx="633374" cy="69974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0217C9-4291-61AC-6C38-3496304F4C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47900" y="2141349"/>
              <a:ext cx="349394" cy="4002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69B737-8403-B384-CDA4-061294A708A1}"/>
                </a:ext>
              </a:extLst>
            </p:cNvPr>
            <p:cNvSpPr txBox="1"/>
            <p:nvPr/>
          </p:nvSpPr>
          <p:spPr>
            <a:xfrm>
              <a:off x="5297816" y="24717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FD1C1CD-4EB8-72C9-3171-EE6863807109}"/>
              </a:ext>
            </a:extLst>
          </p:cNvPr>
          <p:cNvSpPr/>
          <p:nvPr/>
        </p:nvSpPr>
        <p:spPr>
          <a:xfrm>
            <a:off x="1186882" y="5365212"/>
            <a:ext cx="586739" cy="22465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CFBDF0-F252-7468-17B1-5D0D7899AAE4}"/>
              </a:ext>
            </a:extLst>
          </p:cNvPr>
          <p:cNvSpPr/>
          <p:nvPr/>
        </p:nvSpPr>
        <p:spPr>
          <a:xfrm>
            <a:off x="2799126" y="5365212"/>
            <a:ext cx="608715" cy="22465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3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6" grpId="0" animBg="1"/>
      <p:bldP spid="10" grpId="0"/>
      <p:bldP spid="11" grpId="0"/>
      <p:bldP spid="8" grpId="0" animBg="1"/>
      <p:bldP spid="2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5FEF32-E1D3-40FF-9E12-E04C4103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917" y="2269469"/>
            <a:ext cx="3664076" cy="2555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3FD738-3258-42DD-A1F3-EE48746FC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31" y="1979971"/>
            <a:ext cx="4558189" cy="424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complex_matrices.ipynb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6683803" y="4604297"/>
            <a:ext cx="308204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F18B67-1C76-4C30-BF15-80303E2A1BC3}"/>
                  </a:ext>
                </a:extLst>
              </p:cNvPr>
              <p:cNvSpPr txBox="1"/>
              <p:nvPr/>
            </p:nvSpPr>
            <p:spPr>
              <a:xfrm>
                <a:off x="1581878" y="1545191"/>
                <a:ext cx="2057294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F18B67-1C76-4C30-BF15-80303E2A1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878" y="1545191"/>
                <a:ext cx="2057294" cy="284117"/>
              </a:xfrm>
              <a:prstGeom prst="rect">
                <a:avLst/>
              </a:prstGeom>
              <a:blipFill>
                <a:blip r:embed="rId5"/>
                <a:stretch>
                  <a:fillRect t="-4255" r="-1183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67128" y="2256447"/>
            <a:ext cx="4210495" cy="246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53445C-6F7F-4B60-A0F0-F67745257F78}"/>
              </a:ext>
            </a:extLst>
          </p:cNvPr>
          <p:cNvSpPr txBox="1"/>
          <p:nvPr/>
        </p:nvSpPr>
        <p:spPr>
          <a:xfrm>
            <a:off x="5218388" y="5224081"/>
            <a:ext cx="2930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no simple equality test for </a:t>
            </a:r>
            <a:r>
              <a:rPr lang="en-US" b="1" dirty="0"/>
              <a:t>Numpy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matrices</a:t>
            </a:r>
            <a:r>
              <a:rPr lang="en-US" dirty="0">
                <a:solidFill>
                  <a:srgbClr val="7030A0"/>
                </a:solidFill>
              </a:rPr>
              <a:t> so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 must use the </a:t>
            </a:r>
            <a:r>
              <a:rPr lang="en-US" b="1" dirty="0"/>
              <a:t>.all() </a:t>
            </a:r>
            <a:r>
              <a:rPr lang="en-US" dirty="0">
                <a:solidFill>
                  <a:srgbClr val="7030A0"/>
                </a:solidFill>
              </a:rPr>
              <a:t>method after </a:t>
            </a:r>
            <a:r>
              <a:rPr lang="en-US" b="1" dirty="0"/>
              <a:t>.isclose()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31F5DD-1B6A-41AF-AB95-2305A7C67B3C}"/>
              </a:ext>
            </a:extLst>
          </p:cNvPr>
          <p:cNvCxnSpPr>
            <a:stCxn id="22" idx="1"/>
          </p:cNvCxnSpPr>
          <p:nvPr/>
        </p:nvCxnSpPr>
        <p:spPr>
          <a:xfrm flipH="1">
            <a:off x="3979239" y="5824246"/>
            <a:ext cx="1239149" cy="786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38BF61-CE21-4667-A069-05E1A5522A05}"/>
              </a:ext>
            </a:extLst>
          </p:cNvPr>
          <p:cNvSpPr txBox="1"/>
          <p:nvPr/>
        </p:nvSpPr>
        <p:spPr>
          <a:xfrm>
            <a:off x="2146026" y="3665018"/>
            <a:ext cx="2433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Now we do need to use </a:t>
            </a:r>
            <a:r>
              <a:rPr lang="en-US" sz="1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.T</a:t>
            </a:r>
            <a:r>
              <a:rPr lang="en-US" sz="1400" dirty="0">
                <a:solidFill>
                  <a:srgbClr val="FF0000"/>
                </a:solidFill>
              </a:rPr>
              <a:t> because we are dealing with 2D arrays (matrices)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828C21-06CC-4BB2-99C1-263C2360D37E}"/>
              </a:ext>
            </a:extLst>
          </p:cNvPr>
          <p:cNvCxnSpPr>
            <a:cxnSpLocks/>
          </p:cNvCxnSpPr>
          <p:nvPr/>
        </p:nvCxnSpPr>
        <p:spPr>
          <a:xfrm flipH="1">
            <a:off x="1671146" y="3878317"/>
            <a:ext cx="622737" cy="225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EC384E-6B4C-4D3C-6789-24D5DF5A9B61}"/>
              </a:ext>
            </a:extLst>
          </p:cNvPr>
          <p:cNvSpPr txBox="1"/>
          <p:nvPr/>
        </p:nvSpPr>
        <p:spPr>
          <a:xfrm>
            <a:off x="1779353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D2A6E-12FD-0C09-1700-DE1BA1C2D8AB}"/>
              </a:ext>
            </a:extLst>
          </p:cNvPr>
          <p:cNvSpPr txBox="1"/>
          <p:nvPr/>
        </p:nvSpPr>
        <p:spPr>
          <a:xfrm>
            <a:off x="2957954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1962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2" grpId="0"/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5F3C8-7468-2384-0079-3E0146D36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04" y="1980422"/>
            <a:ext cx="5502881" cy="4666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complex_matrices.ipynb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636829" y="3600043"/>
            <a:ext cx="3241998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34770" y="2290268"/>
            <a:ext cx="2907625" cy="368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EE559F-E3F5-4DA2-8439-F8CEE05BCF89}"/>
                  </a:ext>
                </a:extLst>
              </p:cNvPr>
              <p:cNvSpPr txBox="1"/>
              <p:nvPr/>
            </p:nvSpPr>
            <p:spPr>
              <a:xfrm>
                <a:off x="2258040" y="1508943"/>
                <a:ext cx="2046329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EE559F-E3F5-4DA2-8439-F8CEE05BC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040" y="1508943"/>
                <a:ext cx="2046329" cy="312650"/>
              </a:xfrm>
              <a:prstGeom prst="rect">
                <a:avLst/>
              </a:prstGeom>
              <a:blipFill>
                <a:blip r:embed="rId6"/>
                <a:stretch>
                  <a:fillRect t="-196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4043737" y="3504277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DC9A8A-3D02-8812-9D62-47C75DD85D49}"/>
              </a:ext>
            </a:extLst>
          </p:cNvPr>
          <p:cNvSpPr txBox="1"/>
          <p:nvPr/>
        </p:nvSpPr>
        <p:spPr>
          <a:xfrm>
            <a:off x="2441505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9F3E48-2C04-8C90-44D1-F949D5920B0E}"/>
              </a:ext>
            </a:extLst>
          </p:cNvPr>
          <p:cNvSpPr txBox="1"/>
          <p:nvPr/>
        </p:nvSpPr>
        <p:spPr>
          <a:xfrm>
            <a:off x="3620106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5DE07-399C-D0FF-FAE6-2F18B1C68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980422"/>
            <a:ext cx="4214877" cy="309510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33FFC-A1B9-6780-134F-127B95033D91}"/>
                  </a:ext>
                </a:extLst>
              </p:cNvPr>
              <p:cNvSpPr txBox="1"/>
              <p:nvPr/>
            </p:nvSpPr>
            <p:spPr>
              <a:xfrm>
                <a:off x="5879319" y="2289448"/>
                <a:ext cx="28299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1×4</m:t>
                          </m:r>
                        </m:e>
                      </m:d>
                      <m:r>
                        <a:rPr lang="en-US" b="0" i="0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4×4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33FFC-A1B9-6780-134F-127B95033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319" y="2289448"/>
                <a:ext cx="282991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E49E933-EF26-7913-5F12-02633E94FA06}"/>
              </a:ext>
            </a:extLst>
          </p:cNvPr>
          <p:cNvSpPr/>
          <p:nvPr/>
        </p:nvSpPr>
        <p:spPr>
          <a:xfrm>
            <a:off x="5273566" y="3287111"/>
            <a:ext cx="699530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70E1B9-4FCF-C0F2-8727-FC6CACBDB653}"/>
              </a:ext>
            </a:extLst>
          </p:cNvPr>
          <p:cNvSpPr/>
          <p:nvPr/>
        </p:nvSpPr>
        <p:spPr>
          <a:xfrm>
            <a:off x="6139709" y="3504277"/>
            <a:ext cx="699530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111B83-374B-A406-7936-B75EB0F3411A}"/>
              </a:ext>
            </a:extLst>
          </p:cNvPr>
          <p:cNvSpPr/>
          <p:nvPr/>
        </p:nvSpPr>
        <p:spPr>
          <a:xfrm>
            <a:off x="6994577" y="3740021"/>
            <a:ext cx="749247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E8D3B7-B5ED-B6CD-2F6F-7E9910C567DF}"/>
              </a:ext>
            </a:extLst>
          </p:cNvPr>
          <p:cNvSpPr/>
          <p:nvPr/>
        </p:nvSpPr>
        <p:spPr>
          <a:xfrm>
            <a:off x="7885164" y="3956714"/>
            <a:ext cx="749247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30CAEF-E108-7F69-6FEE-EAC48B351B87}"/>
              </a:ext>
            </a:extLst>
          </p:cNvPr>
          <p:cNvSpPr/>
          <p:nvPr/>
        </p:nvSpPr>
        <p:spPr>
          <a:xfrm>
            <a:off x="5433561" y="4522620"/>
            <a:ext cx="902887" cy="24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0B1C7-4107-2885-EB64-F33EDC97CECE}"/>
                  </a:ext>
                </a:extLst>
              </p:cNvPr>
              <p:cNvSpPr txBox="1"/>
              <p:nvPr/>
            </p:nvSpPr>
            <p:spPr>
              <a:xfrm>
                <a:off x="6203263" y="2018523"/>
                <a:ext cx="298095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0B1C7-4107-2885-EB64-F33EDC97C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263" y="2018523"/>
                <a:ext cx="298095" cy="284117"/>
              </a:xfrm>
              <a:prstGeom prst="rect">
                <a:avLst/>
              </a:prstGeom>
              <a:blipFill>
                <a:blip r:embed="rId9"/>
                <a:stretch>
                  <a:fillRect l="-12500" t="-4255" r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1B1941-0749-1ED2-0CE0-DCC9D5BFD220}"/>
                  </a:ext>
                </a:extLst>
              </p:cNvPr>
              <p:cNvSpPr txBox="1"/>
              <p:nvPr/>
            </p:nvSpPr>
            <p:spPr>
              <a:xfrm>
                <a:off x="7125811" y="2029910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1B1941-0749-1ED2-0CE0-DCC9D5BFD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811" y="2029910"/>
                <a:ext cx="234038" cy="276999"/>
              </a:xfrm>
              <a:prstGeom prst="rect">
                <a:avLst/>
              </a:prstGeom>
              <a:blipFill>
                <a:blip r:embed="rId10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DF25B368-650B-3871-313D-A97421660A3E}"/>
              </a:ext>
            </a:extLst>
          </p:cNvPr>
          <p:cNvSpPr/>
          <p:nvPr/>
        </p:nvSpPr>
        <p:spPr>
          <a:xfrm rot="10800000">
            <a:off x="6497517" y="2151500"/>
            <a:ext cx="58407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AB32F794-4F9B-86B3-0C27-7D8E85F1F750}"/>
              </a:ext>
            </a:extLst>
          </p:cNvPr>
          <p:cNvSpPr/>
          <p:nvPr/>
        </p:nvSpPr>
        <p:spPr>
          <a:xfrm>
            <a:off x="6155611" y="2604011"/>
            <a:ext cx="1343770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79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10" grpId="0"/>
      <p:bldP spid="11" grpId="0" animBg="1"/>
      <p:bldP spid="25" grpId="0" animBg="1"/>
      <p:bldP spid="26" grpId="0" animBg="1"/>
      <p:bldP spid="30" grpId="0" animBg="1"/>
      <p:bldP spid="32" grpId="0" animBg="1"/>
      <p:bldP spid="2" grpId="0"/>
      <p:bldP spid="6" grpId="0"/>
      <p:bldP spid="9" grpId="0" animBg="1"/>
      <p:bldP spid="1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6724A1-70C1-0AB4-055D-3E4D6C6B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0" y="1971791"/>
            <a:ext cx="6565966" cy="4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B79B8C-01EF-05E4-2F70-D00C58B0E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990" y="2693804"/>
            <a:ext cx="4099100" cy="842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82066" y="2296724"/>
            <a:ext cx="4318534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2641333" y="2977733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4E2A22-CE68-43C3-B08A-5B75ADBE6614}"/>
                  </a:ext>
                </a:extLst>
              </p:cNvPr>
              <p:cNvSpPr txBox="1"/>
              <p:nvPr/>
            </p:nvSpPr>
            <p:spPr>
              <a:xfrm>
                <a:off x="1674950" y="1553738"/>
                <a:ext cx="3319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4E2A22-CE68-43C3-B08A-5B75ADBE6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950" y="1553738"/>
                <a:ext cx="3319114" cy="276999"/>
              </a:xfrm>
              <a:prstGeom prst="rect">
                <a:avLst/>
              </a:prstGeom>
              <a:blipFill>
                <a:blip r:embed="rId5"/>
                <a:stretch>
                  <a:fillRect l="-9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3E2A885-A9FC-4A43-9824-B34440D90686}"/>
              </a:ext>
            </a:extLst>
          </p:cNvPr>
          <p:cNvSpPr/>
          <p:nvPr/>
        </p:nvSpPr>
        <p:spPr>
          <a:xfrm>
            <a:off x="8220075" y="3006925"/>
            <a:ext cx="234950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2AEE79-C67A-49DD-9BB3-2B2611E9AB1F}"/>
              </a:ext>
            </a:extLst>
          </p:cNvPr>
          <p:cNvGrpSpPr/>
          <p:nvPr/>
        </p:nvGrpSpPr>
        <p:grpSpPr>
          <a:xfrm>
            <a:off x="3685405" y="5694728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D622D3-4073-4332-9105-D3215B204E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F66BEE-DF24-4FCF-B4EF-FA5A26AEC4E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91D71F7-102A-599F-2524-CBC98328D803}"/>
              </a:ext>
            </a:extLst>
          </p:cNvPr>
          <p:cNvSpPr txBox="1"/>
          <p:nvPr/>
        </p:nvSpPr>
        <p:spPr>
          <a:xfrm>
            <a:off x="2173489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C1537-AAEB-4EE0-4E74-48A66A9B1BFB}"/>
              </a:ext>
            </a:extLst>
          </p:cNvPr>
          <p:cNvSpPr txBox="1"/>
          <p:nvPr/>
        </p:nvSpPr>
        <p:spPr>
          <a:xfrm>
            <a:off x="3896005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0FDBC4-F926-E7F9-79D0-CCA93E0D06CF}"/>
              </a:ext>
            </a:extLst>
          </p:cNvPr>
          <p:cNvGrpSpPr/>
          <p:nvPr/>
        </p:nvGrpSpPr>
        <p:grpSpPr>
          <a:xfrm>
            <a:off x="7107585" y="3231160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9F9D005-B5F3-4A86-2FAE-96385EA2D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E8AF0B-17C1-A7BE-B7C7-638D7408FF6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84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&amp; Matrix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6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if and only if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h𝑒𝑟𝑚𝑖𝑡𝑖𝑎𝑛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Within an inner product, a Hermitian matrix can be dotted to </a:t>
                </a:r>
                <a:r>
                  <a:rPr lang="en-US" sz="2000" u="sng" dirty="0">
                    <a:solidFill>
                      <a:srgbClr val="0070C0"/>
                    </a:solidFill>
                  </a:rPr>
                  <a:t>either</a:t>
                </a:r>
                <a:r>
                  <a:rPr lang="en-US" sz="2000" dirty="0">
                    <a:solidFill>
                      <a:srgbClr val="0070C0"/>
                    </a:solidFill>
                  </a:rPr>
                  <a:t> vector</a:t>
                </a:r>
              </a:p>
              <a:p>
                <a:pPr marL="514350" indent="-514350">
                  <a:buFont typeface="+mj-lt"/>
                  <a:buAutoNum type="arabicParenR" startAt="7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𝑢𝑛𝑖𝑡𝑎𝑟𝑦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dot product of a Unitary matrix with a vector respects the norm</a:t>
                </a:r>
              </a:p>
              <a:p>
                <a:pPr marL="457200" indent="-457200">
                  <a:buFont typeface="+mj-lt"/>
                  <a:buAutoNum type="arabicParenR" startAt="8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ac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Commutation of two vectors within an inner product produces the conjugate of that inner product</a:t>
                </a:r>
              </a:p>
              <a:p>
                <a:pPr marL="457200" indent="-457200">
                  <a:buFont typeface="+mj-lt"/>
                  <a:buAutoNum type="arabicParenR" startAt="9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Demonstrate the Cauchy–Schwarz inequality </a:t>
                </a:r>
                <a:r>
                  <a:rPr lang="en-US" sz="2000" dirty="0">
                    <a:solidFill>
                      <a:srgbClr val="7030A0"/>
                    </a:solidFill>
                  </a:rPr>
                  <a:t>(“co-she”)</a:t>
                </a:r>
                <a:endParaRPr lang="en-US" sz="2000" dirty="0">
                  <a:solidFill>
                    <a:srgbClr val="0070C0"/>
                  </a:solidFill>
                </a:endParaRPr>
              </a:p>
              <a:p>
                <a:pPr marL="457200" indent="-457200">
                  <a:buFont typeface="+mj-lt"/>
                  <a:buAutoNum type="arabicParenR" startAt="10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adjoint operator is distributive across a commutated dot product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3"/>
                <a:stretch>
                  <a:fillRect l="-1236" t="-1958" r="-696" b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256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3E9AA9-78AA-4F7F-DB63-D7566D987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0" y="1917305"/>
            <a:ext cx="5425040" cy="47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42650" y="2241543"/>
            <a:ext cx="4615529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2718108" y="3071177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7E9A23-6287-4BAA-940F-A0E2932ACAB3}"/>
                  </a:ext>
                </a:extLst>
              </p:cNvPr>
              <p:cNvSpPr txBox="1"/>
              <p:nvPr/>
            </p:nvSpPr>
            <p:spPr>
              <a:xfrm>
                <a:off x="1268361" y="1536798"/>
                <a:ext cx="3827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h𝑒𝑟𝑚𝑖𝑡𝑖𝑎𝑛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7E9A23-6287-4BAA-940F-A0E2932AC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361" y="1536798"/>
                <a:ext cx="3827522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DA1815-A0BF-44E0-8924-7DAA1BB20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78" y="1536798"/>
            <a:ext cx="3447619" cy="204761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F05C5-F048-4AA1-AAA4-F1F868A9CF50}"/>
                  </a:ext>
                </a:extLst>
              </p:cNvPr>
              <p:cNvSpPr txBox="1"/>
              <p:nvPr/>
            </p:nvSpPr>
            <p:spPr>
              <a:xfrm>
                <a:off x="6150523" y="4099305"/>
                <a:ext cx="2498834" cy="36933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Hermitian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F05C5-F048-4AA1-AAA4-F1F868A9C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523" y="4099305"/>
                <a:ext cx="24988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D10B430-FDB2-4D96-BBB6-10BEC739989E}"/>
              </a:ext>
            </a:extLst>
          </p:cNvPr>
          <p:cNvSpPr/>
          <p:nvPr/>
        </p:nvSpPr>
        <p:spPr>
          <a:xfrm>
            <a:off x="6361386" y="2136228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10C4C0-79E5-4060-ACBF-D1BE8D2213D1}"/>
              </a:ext>
            </a:extLst>
          </p:cNvPr>
          <p:cNvSpPr/>
          <p:nvPr/>
        </p:nvSpPr>
        <p:spPr>
          <a:xfrm>
            <a:off x="5784111" y="2336253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0C0748-73A0-4A06-89D9-ED514A5A0847}"/>
              </a:ext>
            </a:extLst>
          </p:cNvPr>
          <p:cNvSpPr/>
          <p:nvPr/>
        </p:nvSpPr>
        <p:spPr>
          <a:xfrm>
            <a:off x="6878911" y="2136228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1C37DE-44AF-4A05-A740-695C20CF66A3}"/>
              </a:ext>
            </a:extLst>
          </p:cNvPr>
          <p:cNvSpPr/>
          <p:nvPr/>
        </p:nvSpPr>
        <p:spPr>
          <a:xfrm>
            <a:off x="5784111" y="2537204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DC976B8-87EF-48CA-92A1-B1661089CAD1}"/>
              </a:ext>
            </a:extLst>
          </p:cNvPr>
          <p:cNvCxnSpPr>
            <a:stCxn id="11" idx="1"/>
            <a:endCxn id="30" idx="0"/>
          </p:cNvCxnSpPr>
          <p:nvPr/>
        </p:nvCxnSpPr>
        <p:spPr>
          <a:xfrm rot="10800000" flipV="1">
            <a:off x="6020594" y="2230821"/>
            <a:ext cx="340792" cy="10543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243B1C4-A594-4A71-A9DA-0108969AC856}"/>
              </a:ext>
            </a:extLst>
          </p:cNvPr>
          <p:cNvCxnSpPr>
            <a:stCxn id="31" idx="2"/>
            <a:endCxn id="32" idx="3"/>
          </p:cNvCxnSpPr>
          <p:nvPr/>
        </p:nvCxnSpPr>
        <p:spPr>
          <a:xfrm rot="5400000">
            <a:off x="6533045" y="2049447"/>
            <a:ext cx="306383" cy="85831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370408E-ACDA-4B9E-BE16-1F6F6A278295}"/>
                  </a:ext>
                </a:extLst>
              </p:cNvPr>
              <p:cNvSpPr txBox="1"/>
              <p:nvPr/>
            </p:nvSpPr>
            <p:spPr>
              <a:xfrm>
                <a:off x="6756553" y="4762503"/>
                <a:ext cx="1190646" cy="442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370408E-ACDA-4B9E-BE16-1F6F6A278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553" y="4762503"/>
                <a:ext cx="1190646" cy="442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913F37E4-FC45-4843-A239-DD9EB9EA75B0}"/>
              </a:ext>
            </a:extLst>
          </p:cNvPr>
          <p:cNvSpPr/>
          <p:nvPr/>
        </p:nvSpPr>
        <p:spPr>
          <a:xfrm>
            <a:off x="1056289" y="3088892"/>
            <a:ext cx="1336740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417B84-65E5-27D3-2E3E-87AE753F66D7}"/>
              </a:ext>
            </a:extLst>
          </p:cNvPr>
          <p:cNvSpPr txBox="1"/>
          <p:nvPr/>
        </p:nvSpPr>
        <p:spPr>
          <a:xfrm>
            <a:off x="1558633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316C6-04F6-603F-9FBC-160ECB413AEE}"/>
              </a:ext>
            </a:extLst>
          </p:cNvPr>
          <p:cNvSpPr txBox="1"/>
          <p:nvPr/>
        </p:nvSpPr>
        <p:spPr>
          <a:xfrm>
            <a:off x="2737239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249691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0" grpId="0" animBg="1"/>
      <p:bldP spid="11" grpId="0" animBg="1"/>
      <p:bldP spid="30" grpId="0" animBg="1"/>
      <p:bldP spid="31" grpId="0" animBg="1"/>
      <p:bldP spid="32" grpId="0" animBg="1"/>
      <p:bldP spid="33" grpId="0"/>
      <p:bldP spid="3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EE5838-E220-6D1A-9B38-DF398EFA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182" y="1917304"/>
            <a:ext cx="3126942" cy="41760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61C5A-9288-31D1-E7D0-133E9A73C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19" y="1917305"/>
            <a:ext cx="5197901" cy="47324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42651" y="2194245"/>
            <a:ext cx="4173800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5195434" y="2770008"/>
            <a:ext cx="671765" cy="369332"/>
            <a:chOff x="4880163" y="2080775"/>
            <a:chExt cx="671765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0163" y="2265441"/>
              <a:ext cx="3461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168470" y="20807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13F37E4-FC45-4843-A239-DD9EB9EA75B0}"/>
              </a:ext>
            </a:extLst>
          </p:cNvPr>
          <p:cNvSpPr/>
          <p:nvPr/>
        </p:nvSpPr>
        <p:spPr>
          <a:xfrm>
            <a:off x="8472556" y="5478144"/>
            <a:ext cx="388471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53340-ECA8-4BC8-90BB-846F01C2FBC9}"/>
                  </a:ext>
                </a:extLst>
              </p:cNvPr>
              <p:cNvSpPr txBox="1"/>
              <p:nvPr/>
            </p:nvSpPr>
            <p:spPr>
              <a:xfrm>
                <a:off x="815597" y="1476246"/>
                <a:ext cx="4460837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𝑢𝑛𝑖𝑡𝑎𝑟𝑦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53340-ECA8-4BC8-90BB-846F01C2F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97" y="1476246"/>
                <a:ext cx="4460837" cy="335413"/>
              </a:xfrm>
              <a:prstGeom prst="rect">
                <a:avLst/>
              </a:prstGeom>
              <a:blipFill>
                <a:blip r:embed="rId5"/>
                <a:stretch>
                  <a:fillRect r="-546"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7A9D33A-7CE1-4BC7-90AC-C4442F4E4630}"/>
              </a:ext>
            </a:extLst>
          </p:cNvPr>
          <p:cNvGrpSpPr/>
          <p:nvPr/>
        </p:nvGrpSpPr>
        <p:grpSpPr>
          <a:xfrm>
            <a:off x="1763636" y="3167915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72EE126-8DA8-4D9B-828B-BF3003B5D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FB4283-6795-41C2-B57F-EFA91D7A222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8EAE7A-9AE6-62BD-DEB5-6D71DE33E7B4}"/>
              </a:ext>
            </a:extLst>
          </p:cNvPr>
          <p:cNvGrpSpPr/>
          <p:nvPr/>
        </p:nvGrpSpPr>
        <p:grpSpPr>
          <a:xfrm>
            <a:off x="8220408" y="2771223"/>
            <a:ext cx="671765" cy="369332"/>
            <a:chOff x="4880163" y="2080775"/>
            <a:chExt cx="671765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AB4C65-D17C-667A-4FFF-61205ED88B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0163" y="2265441"/>
              <a:ext cx="3461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7F3C97-3138-2BE8-33AB-95E91813F513}"/>
                </a:ext>
              </a:extLst>
            </p:cNvPr>
            <p:cNvSpPr txBox="1"/>
            <p:nvPr/>
          </p:nvSpPr>
          <p:spPr>
            <a:xfrm>
              <a:off x="5168470" y="20807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61BDE6-8823-A597-1A64-2B68C5BCF510}"/>
              </a:ext>
            </a:extLst>
          </p:cNvPr>
          <p:cNvGrpSpPr/>
          <p:nvPr/>
        </p:nvGrpSpPr>
        <p:grpSpPr>
          <a:xfrm>
            <a:off x="7316851" y="4098886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FAF9B3-EB28-4358-D5FE-E3B5DB9169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F11DBF-CAC5-F78B-E1F0-760A6E7C6C1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72E1E6-04EC-DD20-CB17-FFAD0F7FCF85}"/>
              </a:ext>
            </a:extLst>
          </p:cNvPr>
          <p:cNvGrpSpPr/>
          <p:nvPr/>
        </p:nvGrpSpPr>
        <p:grpSpPr>
          <a:xfrm>
            <a:off x="3638372" y="3525277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CCED7F-A69B-352A-34EA-1C8CD60B609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944110D-3DC1-AF7E-5FF2-765472656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1EB7DD-C6D4-B288-DF10-3663075EC562}"/>
              </a:ext>
            </a:extLst>
          </p:cNvPr>
          <p:cNvGrpSpPr/>
          <p:nvPr/>
        </p:nvGrpSpPr>
        <p:grpSpPr>
          <a:xfrm>
            <a:off x="8406738" y="5752717"/>
            <a:ext cx="556262" cy="369332"/>
            <a:chOff x="3647644" y="4910075"/>
            <a:chExt cx="55626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3D3508-55CD-0559-EBB3-94F5F9CF2771}"/>
                </a:ext>
              </a:extLst>
            </p:cNvPr>
            <p:cNvSpPr txBox="1"/>
            <p:nvPr/>
          </p:nvSpPr>
          <p:spPr>
            <a:xfrm>
              <a:off x="3820448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B5CA2A5-7EC6-CBA4-99C0-69E6511357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301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7F58B8B-D9F9-64EC-4329-4AAD748126CF}"/>
              </a:ext>
            </a:extLst>
          </p:cNvPr>
          <p:cNvSpPr txBox="1"/>
          <p:nvPr/>
        </p:nvSpPr>
        <p:spPr>
          <a:xfrm>
            <a:off x="1714238" y="114736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C9BED1-1BDC-8E4B-09A2-4D1BE99B0581}"/>
              </a:ext>
            </a:extLst>
          </p:cNvPr>
          <p:cNvSpPr txBox="1"/>
          <p:nvPr/>
        </p:nvSpPr>
        <p:spPr>
          <a:xfrm>
            <a:off x="3087474" y="114736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9FE81-BBE2-9CA9-94CC-80C75FD6886A}"/>
              </a:ext>
            </a:extLst>
          </p:cNvPr>
          <p:cNvGrpSpPr/>
          <p:nvPr/>
        </p:nvGrpSpPr>
        <p:grpSpPr>
          <a:xfrm>
            <a:off x="3468811" y="6122049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3CD882-660B-61FE-DF1A-DB662FFEAB5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4CE7BF7-D3B9-4DE7-C4A0-47D729B66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277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894EC9-6624-03DC-8373-4D24FCF2D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24" y="2259206"/>
            <a:ext cx="5006885" cy="35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52219" y="2594534"/>
            <a:ext cx="3862605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2F43E-1D47-479E-85BD-EB518AD49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620" y="2653637"/>
            <a:ext cx="3419048" cy="141904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D01E-2587-4730-9D55-4BD621053420}"/>
                  </a:ext>
                </a:extLst>
              </p:cNvPr>
              <p:cNvSpPr txBox="1"/>
              <p:nvPr/>
            </p:nvSpPr>
            <p:spPr>
              <a:xfrm>
                <a:off x="1967097" y="1791776"/>
                <a:ext cx="1491177" cy="293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D01E-2587-4730-9D55-4BD621053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97" y="1791776"/>
                <a:ext cx="1491177" cy="2932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030975" y="3271269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2494952" y="3416396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6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2954463" y="143524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521D34-19F5-2B9B-7058-CDCEBE68B0F7}"/>
              </a:ext>
            </a:extLst>
          </p:cNvPr>
          <p:cNvGrpSpPr/>
          <p:nvPr/>
        </p:nvGrpSpPr>
        <p:grpSpPr>
          <a:xfrm>
            <a:off x="7496362" y="3170612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E80B6D3-3C75-1C12-06B1-05BF18700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4D997-13CA-02B0-315D-D3CADDBF709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9EAC86-C25E-6FEC-7A78-A9FD9887B1D8}"/>
              </a:ext>
            </a:extLst>
          </p:cNvPr>
          <p:cNvGrpSpPr/>
          <p:nvPr/>
        </p:nvGrpSpPr>
        <p:grpSpPr>
          <a:xfrm>
            <a:off x="7496362" y="3471701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D81B3C-1220-FC31-81B4-4DE77133C99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759C90A-94EE-74E3-C16C-74D5D6BD3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57580B-8771-61A9-60C6-65A28A83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1" y="2242447"/>
            <a:ext cx="5181758" cy="2381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9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90538" y="2594340"/>
            <a:ext cx="2725628" cy="148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651594" y="2797145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3177392" y="2949566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5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3074530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0ABEDD-7054-45C1-8F8C-695E8F16C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851" y="3171319"/>
            <a:ext cx="2435675" cy="110345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30ED97-BFAD-48F6-9982-5B72BEC01F50}"/>
                  </a:ext>
                </a:extLst>
              </p:cNvPr>
              <p:cNvSpPr txBox="1"/>
              <p:nvPr/>
            </p:nvSpPr>
            <p:spPr>
              <a:xfrm>
                <a:off x="1874447" y="1827594"/>
                <a:ext cx="1919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30ED97-BFAD-48F6-9982-5B72BEC01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447" y="1827594"/>
                <a:ext cx="191988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0AA5018-2D96-4026-9601-7812C31F4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51" y="4992491"/>
            <a:ext cx="7038095" cy="11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694D049-7F89-45F3-A49E-8461F9C07500}"/>
              </a:ext>
            </a:extLst>
          </p:cNvPr>
          <p:cNvSpPr/>
          <p:nvPr/>
        </p:nvSpPr>
        <p:spPr>
          <a:xfrm>
            <a:off x="1627152" y="2853329"/>
            <a:ext cx="957731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40E720-9ABD-46F1-9CAC-8B95E7F7F8A0}"/>
              </a:ext>
            </a:extLst>
          </p:cNvPr>
          <p:cNvSpPr/>
          <p:nvPr/>
        </p:nvSpPr>
        <p:spPr>
          <a:xfrm>
            <a:off x="1466192" y="5938584"/>
            <a:ext cx="3499945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0F3FC40-D571-4B3D-9CB3-21130FE7E79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rot="16200000" flipH="1">
            <a:off x="1228822" y="3951241"/>
            <a:ext cx="2864538" cy="1110147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027D782-1454-2554-4F65-2DF22E01B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001305"/>
            <a:ext cx="3958221" cy="7645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39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434"/>
          <a:stretch/>
        </p:blipFill>
        <p:spPr>
          <a:xfrm>
            <a:off x="3941922" y="1607792"/>
            <a:ext cx="4674072" cy="2309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C8529C-6D94-9D5B-D259-0EFCDAF70889}"/>
              </a:ext>
            </a:extLst>
          </p:cNvPr>
          <p:cNvCxnSpPr/>
          <p:nvPr/>
        </p:nvCxnSpPr>
        <p:spPr>
          <a:xfrm>
            <a:off x="4871545" y="2136228"/>
            <a:ext cx="197069" cy="5202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11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7BA47-5A82-77F5-7095-D90B4A690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36" y="2249272"/>
            <a:ext cx="5153395" cy="25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10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69900" y="2595878"/>
            <a:ext cx="4933949" cy="148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065210" y="2794237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2604382" y="2953280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5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3074530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5CA5A6-6CAD-4820-984E-5667B395CA9A}"/>
                  </a:ext>
                </a:extLst>
              </p:cNvPr>
              <p:cNvSpPr txBox="1"/>
              <p:nvPr/>
            </p:nvSpPr>
            <p:spPr>
              <a:xfrm>
                <a:off x="1830010" y="1850883"/>
                <a:ext cx="1842491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5CA5A6-6CAD-4820-984E-5667B395C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010" y="1850883"/>
                <a:ext cx="1842491" cy="284117"/>
              </a:xfrm>
              <a:prstGeom prst="rect">
                <a:avLst/>
              </a:prstGeom>
              <a:blipFill>
                <a:blip r:embed="rId4"/>
                <a:stretch>
                  <a:fillRect t="-6522" r="-165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DAA5D6C-5E7F-4269-8F4F-E8F547BFE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033" y="4959980"/>
            <a:ext cx="4571429" cy="16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067FB6-4858-4323-ADEF-0EFF3A200D8A}"/>
              </a:ext>
            </a:extLst>
          </p:cNvPr>
          <p:cNvSpPr txBox="1"/>
          <p:nvPr/>
        </p:nvSpPr>
        <p:spPr>
          <a:xfrm>
            <a:off x="5609756" y="2779978"/>
            <a:ext cx="2433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Now we do need to use </a:t>
            </a:r>
            <a:r>
              <a:rPr lang="en-US" sz="1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.T</a:t>
            </a:r>
            <a:r>
              <a:rPr lang="en-US" sz="1400" dirty="0">
                <a:solidFill>
                  <a:srgbClr val="FF0000"/>
                </a:solidFill>
              </a:rPr>
              <a:t> because we are dealing with 2D arrays (matrices)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48C050-1230-44AE-BF0E-E659B9AE2EB3}"/>
              </a:ext>
            </a:extLst>
          </p:cNvPr>
          <p:cNvCxnSpPr>
            <a:cxnSpLocks/>
          </p:cNvCxnSpPr>
          <p:nvPr/>
        </p:nvCxnSpPr>
        <p:spPr>
          <a:xfrm flipH="1">
            <a:off x="3672501" y="2953280"/>
            <a:ext cx="2084048" cy="1960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92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D53C05-719E-FB46-06BF-248B7A3F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8" y="2670615"/>
            <a:ext cx="5477304" cy="3930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7E812B-4B11-88EC-838B-ED333BF8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061" y="3859748"/>
            <a:ext cx="3857045" cy="13085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11 – complex_matrices.ipynb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11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Complex scalar multiplication respects a vector's norm</a:t>
                </a: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36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63395C-1878-1C53-A457-B094118A7D4A}"/>
              </a:ext>
            </a:extLst>
          </p:cNvPr>
          <p:cNvGrpSpPr/>
          <p:nvPr/>
        </p:nvGrpSpPr>
        <p:grpSpPr>
          <a:xfrm>
            <a:off x="6926342" y="4351136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4F6207-4482-5A67-45F6-0D58E2050B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C2BE37-840A-FE79-311B-5D8D0B25F7E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750EFC-E514-3E9B-90D1-1C5620431347}"/>
              </a:ext>
            </a:extLst>
          </p:cNvPr>
          <p:cNvGrpSpPr/>
          <p:nvPr/>
        </p:nvGrpSpPr>
        <p:grpSpPr>
          <a:xfrm>
            <a:off x="6957876" y="4604319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21CC1C-1222-80EB-2496-25521C537F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706BA8-0D38-D318-FFDB-0F83A3BD944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68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E7946D-347D-435C-A2FF-E5B96781625C}"/>
                  </a:ext>
                </a:extLst>
              </p:cNvPr>
              <p:cNvSpPr txBox="1"/>
              <p:nvPr/>
            </p:nvSpPr>
            <p:spPr>
              <a:xfrm>
                <a:off x="2439365" y="1700939"/>
                <a:ext cx="426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E7946D-347D-435C-A2FF-E5B967816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365" y="1700939"/>
                <a:ext cx="4265270" cy="276999"/>
              </a:xfrm>
              <a:prstGeom prst="rect">
                <a:avLst/>
              </a:prstGeom>
              <a:blipFill>
                <a:blip r:embed="rId3"/>
                <a:stretch>
                  <a:fillRect l="-429" r="-286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A16C66-5D22-4410-A0E2-6F3AC4632C8B}"/>
                  </a:ext>
                </a:extLst>
              </p:cNvPr>
              <p:cNvSpPr txBox="1"/>
              <p:nvPr/>
            </p:nvSpPr>
            <p:spPr>
              <a:xfrm>
                <a:off x="2299396" y="2366234"/>
                <a:ext cx="45452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set of </a:t>
                </a:r>
                <a:r>
                  <a:rPr lang="en-US" b="1" dirty="0">
                    <a:solidFill>
                      <a:srgbClr val="0070C0"/>
                    </a:solidFill>
                  </a:rPr>
                  <a:t>linearly independent </a:t>
                </a:r>
                <a:r>
                  <a:rPr lang="en-US" dirty="0"/>
                  <a:t>vectors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called the </a:t>
                </a:r>
                <a:r>
                  <a:rPr lang="en-US" b="1" dirty="0"/>
                  <a:t>basis set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A16C66-5D22-4410-A0E2-6F3AC4632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396" y="2366234"/>
                <a:ext cx="4545208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551186-5F4E-454D-A0F5-0DB038824DA0}"/>
                  </a:ext>
                </a:extLst>
              </p:cNvPr>
              <p:cNvSpPr txBox="1"/>
              <p:nvPr/>
            </p:nvSpPr>
            <p:spPr>
              <a:xfrm>
                <a:off x="2481139" y="3400861"/>
                <a:ext cx="418172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551186-5F4E-454D-A0F5-0DB038824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139" y="3400861"/>
                <a:ext cx="4181722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50A26-C0DA-444A-8F21-3A45692E0A54}"/>
                  </a:ext>
                </a:extLst>
              </p:cNvPr>
              <p:cNvSpPr txBox="1"/>
              <p:nvPr/>
            </p:nvSpPr>
            <p:spPr>
              <a:xfrm>
                <a:off x="3543300" y="4809629"/>
                <a:ext cx="2157386" cy="901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50A26-C0DA-444A-8F21-3A45692E0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300" y="4809629"/>
                <a:ext cx="2157386" cy="9018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B9339B9-BC8A-4490-A009-0C72CCCB3E85}"/>
              </a:ext>
            </a:extLst>
          </p:cNvPr>
          <p:cNvSpPr txBox="1"/>
          <p:nvPr/>
        </p:nvSpPr>
        <p:spPr>
          <a:xfrm>
            <a:off x="6184985" y="4802892"/>
            <a:ext cx="250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vector is a </a:t>
            </a:r>
            <a:r>
              <a:rPr lang="en-US" b="1" dirty="0">
                <a:solidFill>
                  <a:srgbClr val="7030A0"/>
                </a:solidFill>
              </a:rPr>
              <a:t>linear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sum</a:t>
            </a:r>
            <a:r>
              <a:rPr lang="en-US" dirty="0">
                <a:solidFill>
                  <a:srgbClr val="7030A0"/>
                </a:solidFill>
              </a:rPr>
              <a:t> of the product of each of its components and the basis for that component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C5351-7EAA-4476-80B6-F3DF5569F2BC}"/>
              </a:ext>
            </a:extLst>
          </p:cNvPr>
          <p:cNvSpPr txBox="1"/>
          <p:nvPr/>
        </p:nvSpPr>
        <p:spPr>
          <a:xfrm>
            <a:off x="801631" y="4809629"/>
            <a:ext cx="2157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Basis vectors can have </a:t>
            </a:r>
            <a:r>
              <a:rPr lang="en-US" i="1" dirty="0">
                <a:solidFill>
                  <a:srgbClr val="7030A0"/>
                </a:solidFill>
              </a:rPr>
              <a:t>elements</a:t>
            </a:r>
            <a:r>
              <a:rPr lang="en-US" dirty="0">
                <a:solidFill>
                  <a:srgbClr val="7030A0"/>
                </a:solidFill>
              </a:rPr>
              <a:t> of any value (not just 1)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but must all remain </a:t>
            </a:r>
            <a:r>
              <a:rPr lang="en-US" b="1" dirty="0">
                <a:solidFill>
                  <a:srgbClr val="7030A0"/>
                </a:solidFill>
              </a:rPr>
              <a:t>linearly independent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8D91A3-FCBC-2603-65EF-B6827F330C68}"/>
                  </a:ext>
                </a:extLst>
              </p:cNvPr>
              <p:cNvSpPr txBox="1"/>
              <p:nvPr/>
            </p:nvSpPr>
            <p:spPr>
              <a:xfrm>
                <a:off x="491544" y="3449432"/>
                <a:ext cx="16317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This is the </a:t>
                </a:r>
                <a:r>
                  <a:rPr lang="en-US" b="1" dirty="0">
                    <a:solidFill>
                      <a:srgbClr val="FF0000"/>
                    </a:solidFill>
                  </a:rPr>
                  <a:t>canonical</a:t>
                </a:r>
                <a:r>
                  <a:rPr lang="en-US" dirty="0">
                    <a:solidFill>
                      <a:srgbClr val="FF0000"/>
                    </a:solidFill>
                  </a:rPr>
                  <a:t> basis set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8D91A3-FCBC-2603-65EF-B6827F330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44" y="3449432"/>
                <a:ext cx="1631731" cy="923330"/>
              </a:xfrm>
              <a:prstGeom prst="rect">
                <a:avLst/>
              </a:prstGeom>
              <a:blipFill>
                <a:blip r:embed="rId7"/>
                <a:stretch>
                  <a:fillRect l="-2247" t="-3974" r="-4869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8F0098C-88EC-EA87-7B45-ED3F6510C4DE}"/>
              </a:ext>
            </a:extLst>
          </p:cNvPr>
          <p:cNvSpPr txBox="1"/>
          <p:nvPr/>
        </p:nvSpPr>
        <p:spPr>
          <a:xfrm>
            <a:off x="7020725" y="3449432"/>
            <a:ext cx="174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set of basis vectors are all </a:t>
            </a:r>
            <a:r>
              <a:rPr lang="en-US" b="1" dirty="0">
                <a:solidFill>
                  <a:srgbClr val="FF0000"/>
                </a:solidFill>
              </a:rPr>
              <a:t>orthonormal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84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10" grpId="0"/>
      <p:bldP spid="11" grpId="0"/>
      <p:bldP spid="12" grpId="0"/>
      <p:bldP spid="7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052D9-5A50-4B7C-A33E-62A36E224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361" y="4054659"/>
            <a:ext cx="2453063" cy="2137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0A7624-9C41-4027-B13E-A0B555B02FBF}"/>
                  </a:ext>
                </a:extLst>
              </p:cNvPr>
              <p:cNvSpPr txBox="1"/>
              <p:nvPr/>
            </p:nvSpPr>
            <p:spPr>
              <a:xfrm>
                <a:off x="5371624" y="4598630"/>
                <a:ext cx="1983658" cy="68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Orthonormal</a:t>
                </a:r>
                <a:r>
                  <a:rPr lang="en-US" dirty="0"/>
                  <a:t> Basis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0A7624-9C41-4027-B13E-A0B555B0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624" y="4598630"/>
                <a:ext cx="1983658" cy="683392"/>
              </a:xfrm>
              <a:prstGeom prst="rect">
                <a:avLst/>
              </a:prstGeom>
              <a:blipFill>
                <a:blip r:embed="rId4"/>
                <a:stretch>
                  <a:fillRect l="-2454" t="-4464" r="-920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A45B96-B46A-434D-BB8A-B6C6C7778B78}"/>
                  </a:ext>
                </a:extLst>
              </p:cNvPr>
              <p:cNvSpPr txBox="1"/>
              <p:nvPr/>
            </p:nvSpPr>
            <p:spPr>
              <a:xfrm>
                <a:off x="5371624" y="2115288"/>
                <a:ext cx="1983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Orthogonal</a:t>
                </a:r>
                <a:r>
                  <a:rPr lang="en-US" dirty="0"/>
                  <a:t> Basis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A45B96-B46A-434D-BB8A-B6C6C7778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624" y="2115288"/>
                <a:ext cx="1983658" cy="646331"/>
              </a:xfrm>
              <a:prstGeom prst="rect">
                <a:avLst/>
              </a:prstGeom>
              <a:blipFill>
                <a:blip r:embed="rId5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D79701B-8140-40E1-B1B5-66BF5ABE4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415" y="1613116"/>
            <a:ext cx="2720276" cy="2060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38DB6C-D842-4130-B1C9-CEAD9711F503}"/>
                  </a:ext>
                </a:extLst>
              </p:cNvPr>
              <p:cNvSpPr txBox="1"/>
              <p:nvPr/>
            </p:nvSpPr>
            <p:spPr>
              <a:xfrm>
                <a:off x="5286321" y="2870221"/>
                <a:ext cx="21542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All perpendicular, but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1 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38DB6C-D842-4130-B1C9-CEAD9711F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21" y="2870221"/>
                <a:ext cx="2154264" cy="646331"/>
              </a:xfrm>
              <a:prstGeom prst="rect">
                <a:avLst/>
              </a:prstGeom>
              <a:blipFill>
                <a:blip r:embed="rId7"/>
                <a:stretch>
                  <a:fillRect l="-56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77DAD-77AA-4A75-86A7-72C6B007A138}"/>
                  </a:ext>
                </a:extLst>
              </p:cNvPr>
              <p:cNvSpPr txBox="1"/>
              <p:nvPr/>
            </p:nvSpPr>
            <p:spPr>
              <a:xfrm>
                <a:off x="5286321" y="5366103"/>
                <a:ext cx="2154264" cy="68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All perpendicular,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1 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77DAD-77AA-4A75-86A7-72C6B007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21" y="5366103"/>
                <a:ext cx="2154264" cy="683392"/>
              </a:xfrm>
              <a:prstGeom prst="rect">
                <a:avLst/>
              </a:prstGeom>
              <a:blipFill>
                <a:blip r:embed="rId8"/>
                <a:stretch>
                  <a:fillRect t="-4464" b="-11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68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0" grpId="0"/>
      <p:bldP spid="1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Change of Basis (Transition Matrix)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/>
              <p:nvPr/>
            </p:nvSpPr>
            <p:spPr>
              <a:xfrm>
                <a:off x="1425844" y="1662193"/>
                <a:ext cx="179933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844" y="1662193"/>
                <a:ext cx="1799339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1141BF-0076-4174-B10B-B90ACA0961A6}"/>
                  </a:ext>
                </a:extLst>
              </p:cNvPr>
              <p:cNvSpPr txBox="1"/>
              <p:nvPr/>
            </p:nvSpPr>
            <p:spPr>
              <a:xfrm>
                <a:off x="929899" y="2475854"/>
                <a:ext cx="295459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1141BF-0076-4174-B10B-B90ACA096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99" y="2475854"/>
                <a:ext cx="2954591" cy="461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C158E-365E-453B-A918-A95FD037D636}"/>
                  </a:ext>
                </a:extLst>
              </p:cNvPr>
              <p:cNvSpPr txBox="1"/>
              <p:nvPr/>
            </p:nvSpPr>
            <p:spPr>
              <a:xfrm>
                <a:off x="1506491" y="3305103"/>
                <a:ext cx="2070461" cy="551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C158E-365E-453B-A918-A95FD037D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491" y="3305103"/>
                <a:ext cx="2070461" cy="551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/>
              <p:nvPr/>
            </p:nvSpPr>
            <p:spPr>
              <a:xfrm>
                <a:off x="4467386" y="1616026"/>
                <a:ext cx="2394488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386" y="1616026"/>
                <a:ext cx="2394488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/>
              <p:nvPr/>
            </p:nvSpPr>
            <p:spPr>
              <a:xfrm>
                <a:off x="4678551" y="2375109"/>
                <a:ext cx="19721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51" y="2375109"/>
                <a:ext cx="1972158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4377555" y="3268861"/>
                <a:ext cx="2484319" cy="818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555" y="3268861"/>
                <a:ext cx="2484319" cy="8181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37E810-8CC3-489F-83A8-AF078C5A330E}"/>
                  </a:ext>
                </a:extLst>
              </p:cNvPr>
              <p:cNvSpPr txBox="1"/>
              <p:nvPr/>
            </p:nvSpPr>
            <p:spPr>
              <a:xfrm>
                <a:off x="3528293" y="4291034"/>
                <a:ext cx="4628181" cy="810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37E810-8CC3-489F-83A8-AF078C5A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293" y="4291034"/>
                <a:ext cx="4628181" cy="8107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E21BB2-0C1E-4B96-94BE-AA442AF8FD8B}"/>
                  </a:ext>
                </a:extLst>
              </p:cNvPr>
              <p:cNvSpPr txBox="1"/>
              <p:nvPr/>
            </p:nvSpPr>
            <p:spPr>
              <a:xfrm>
                <a:off x="3797085" y="5483101"/>
                <a:ext cx="4572000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E21BB2-0C1E-4B96-94BE-AA442AF8F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85" y="5483101"/>
                <a:ext cx="4572000" cy="5542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6CDF61-C0BB-465D-9C4A-31A247350291}"/>
                  </a:ext>
                </a:extLst>
              </p:cNvPr>
              <p:cNvSpPr txBox="1"/>
              <p:nvPr/>
            </p:nvSpPr>
            <p:spPr>
              <a:xfrm>
                <a:off x="1154624" y="5298563"/>
                <a:ext cx="30221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original 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change, only the </a:t>
                </a:r>
                <a:r>
                  <a:rPr lang="en-US" i="1" dirty="0">
                    <a:solidFill>
                      <a:srgbClr val="7030A0"/>
                    </a:solidFill>
                  </a:rPr>
                  <a:t>components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change per each </a:t>
                </a:r>
                <a:r>
                  <a:rPr lang="en-US" b="1" dirty="0">
                    <a:solidFill>
                      <a:srgbClr val="7030A0"/>
                    </a:solidFill>
                  </a:rPr>
                  <a:t>basis</a:t>
                </a:r>
                <a:r>
                  <a:rPr lang="en-US" dirty="0">
                    <a:solidFill>
                      <a:srgbClr val="7030A0"/>
                    </a:solidFill>
                  </a:rPr>
                  <a:t> set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6CDF61-C0BB-465D-9C4A-31A24735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24" y="5298563"/>
                <a:ext cx="3022170" cy="923330"/>
              </a:xfrm>
              <a:prstGeom prst="rect">
                <a:avLst/>
              </a:prstGeom>
              <a:blipFill>
                <a:blip r:embed="rId11"/>
                <a:stretch>
                  <a:fillRect l="-1411" t="-3289" r="-2621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670613FC-CC36-445F-A34B-69FAC339D61C}"/>
              </a:ext>
            </a:extLst>
          </p:cNvPr>
          <p:cNvSpPr/>
          <p:nvPr/>
        </p:nvSpPr>
        <p:spPr>
          <a:xfrm>
            <a:off x="929899" y="2375109"/>
            <a:ext cx="1108128" cy="6625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C664EA-29E5-4CC6-8202-33E6E409D99D}"/>
              </a:ext>
            </a:extLst>
          </p:cNvPr>
          <p:cNvSpPr/>
          <p:nvPr/>
        </p:nvSpPr>
        <p:spPr>
          <a:xfrm>
            <a:off x="4541004" y="5428948"/>
            <a:ext cx="1108128" cy="6625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DFC9CFA-9CAA-4C66-AADD-AB9EA4313F5C}"/>
              </a:ext>
            </a:extLst>
          </p:cNvPr>
          <p:cNvCxnSpPr>
            <a:stCxn id="25" idx="1"/>
            <a:endCxn id="26" idx="2"/>
          </p:cNvCxnSpPr>
          <p:nvPr/>
        </p:nvCxnSpPr>
        <p:spPr>
          <a:xfrm rot="10800000" flipH="1" flipV="1">
            <a:off x="929898" y="2706389"/>
            <a:ext cx="4165169" cy="3385118"/>
          </a:xfrm>
          <a:prstGeom prst="bentConnector4">
            <a:avLst>
              <a:gd name="adj1" fmla="val -5488"/>
              <a:gd name="adj2" fmla="val 106753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FC29A4-D81D-4D6B-BAA0-9306113583DE}"/>
              </a:ext>
            </a:extLst>
          </p:cNvPr>
          <p:cNvSpPr txBox="1"/>
          <p:nvPr/>
        </p:nvSpPr>
        <p:spPr>
          <a:xfrm>
            <a:off x="6741117" y="340466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Transition</a:t>
            </a:r>
            <a:r>
              <a:rPr lang="en-US" dirty="0">
                <a:solidFill>
                  <a:srgbClr val="7030A0"/>
                </a:solidFill>
              </a:rPr>
              <a:t>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099EBF-8CE6-0934-7391-E3ADF78CBC56}"/>
                  </a:ext>
                </a:extLst>
              </p:cNvPr>
              <p:cNvSpPr txBox="1"/>
              <p:nvPr/>
            </p:nvSpPr>
            <p:spPr>
              <a:xfrm>
                <a:off x="5519899" y="5039149"/>
                <a:ext cx="29954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099EBF-8CE6-0934-7391-E3ADF78CB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899" y="5039149"/>
                <a:ext cx="299545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FC036D-21B1-A93E-9F8F-9631D8454732}"/>
                  </a:ext>
                </a:extLst>
              </p:cNvPr>
              <p:cNvSpPr txBox="1"/>
              <p:nvPr/>
            </p:nvSpPr>
            <p:spPr>
              <a:xfrm>
                <a:off x="6889031" y="3751223"/>
                <a:ext cx="1761571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1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FC036D-21B1-A93E-9F8F-9631D845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1" y="3751223"/>
                <a:ext cx="1761571" cy="283219"/>
              </a:xfrm>
              <a:prstGeom prst="rect">
                <a:avLst/>
              </a:prstGeom>
              <a:blipFill>
                <a:blip r:embed="rId13"/>
                <a:stretch>
                  <a:fillRect l="-2422" t="-4255" r="-2768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CC0D1C-3C42-9EB8-7150-1FDECACCEE68}"/>
                  </a:ext>
                </a:extLst>
              </p:cNvPr>
              <p:cNvSpPr txBox="1"/>
              <p:nvPr/>
            </p:nvSpPr>
            <p:spPr>
              <a:xfrm>
                <a:off x="1720660" y="3868899"/>
                <a:ext cx="1784017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CC0D1C-3C42-9EB8-7150-1FDECACCE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660" y="3868899"/>
                <a:ext cx="1784017" cy="5524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3FBE99-6B11-FD1C-998C-09A67A95814A}"/>
                  </a:ext>
                </a:extLst>
              </p:cNvPr>
              <p:cNvSpPr txBox="1"/>
              <p:nvPr/>
            </p:nvSpPr>
            <p:spPr>
              <a:xfrm>
                <a:off x="1918415" y="1327226"/>
                <a:ext cx="1246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Basis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3FBE99-6B11-FD1C-998C-09A67A958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415" y="1327226"/>
                <a:ext cx="1246611" cy="369332"/>
              </a:xfrm>
              <a:prstGeom prst="rect">
                <a:avLst/>
              </a:prstGeom>
              <a:blipFill>
                <a:blip r:embed="rId15"/>
                <a:stretch>
                  <a:fillRect l="-343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DBB7E-657B-0966-B419-A86264E9BCDE}"/>
                  </a:ext>
                </a:extLst>
              </p:cNvPr>
              <p:cNvSpPr txBox="1"/>
              <p:nvPr/>
            </p:nvSpPr>
            <p:spPr>
              <a:xfrm>
                <a:off x="5266520" y="1322097"/>
                <a:ext cx="1246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Basis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𝔇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DBB7E-657B-0966-B419-A86264E9B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520" y="1322097"/>
                <a:ext cx="1246611" cy="369332"/>
              </a:xfrm>
              <a:prstGeom prst="rect">
                <a:avLst/>
              </a:prstGeom>
              <a:blipFill>
                <a:blip r:embed="rId16"/>
                <a:stretch>
                  <a:fillRect l="-392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747422-9C5D-DACB-37F2-D55A615A5116}"/>
                  </a:ext>
                </a:extLst>
              </p:cNvPr>
              <p:cNvSpPr txBox="1"/>
              <p:nvPr/>
            </p:nvSpPr>
            <p:spPr>
              <a:xfrm>
                <a:off x="7147673" y="1266640"/>
                <a:ext cx="14090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dirty="0">
                    <a:solidFill>
                      <a:srgbClr val="7030A0"/>
                    </a:solidFill>
                  </a:rPr>
                  <a:t>= Vector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expressed using basis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𝕭</m:t>
                    </m:r>
                  </m:oMath>
                </a14:m>
                <a:endParaRPr lang="en-US" sz="1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747422-9C5D-DACB-37F2-D55A615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73" y="1266640"/>
                <a:ext cx="1409045" cy="830997"/>
              </a:xfrm>
              <a:prstGeom prst="rect">
                <a:avLst/>
              </a:prstGeom>
              <a:blipFill>
                <a:blip r:embed="rId17"/>
                <a:stretch>
                  <a:fillRect l="-2597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7E598-56B1-D997-86C0-4B8E4FFFB1B7}"/>
                  </a:ext>
                </a:extLst>
              </p:cNvPr>
              <p:cNvSpPr txBox="1"/>
              <p:nvPr/>
            </p:nvSpPr>
            <p:spPr>
              <a:xfrm>
                <a:off x="7147673" y="2180095"/>
                <a:ext cx="14090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𝕯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= Vector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expressed using basis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𝕯</m:t>
                    </m:r>
                  </m:oMath>
                </a14:m>
                <a:endParaRPr lang="en-US" sz="1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7E598-56B1-D997-86C0-4B8E4FFF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73" y="2180095"/>
                <a:ext cx="1409045" cy="830997"/>
              </a:xfrm>
              <a:prstGeom prst="rect">
                <a:avLst/>
              </a:prstGeom>
              <a:blipFill>
                <a:blip r:embed="rId18"/>
                <a:stretch>
                  <a:fillRect l="-2597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9FC15500-C939-9746-9DB9-39FCBD8893AF}"/>
              </a:ext>
            </a:extLst>
          </p:cNvPr>
          <p:cNvSpPr/>
          <p:nvPr/>
        </p:nvSpPr>
        <p:spPr>
          <a:xfrm>
            <a:off x="1892338" y="3258055"/>
            <a:ext cx="1394772" cy="129029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7CBEF7-5AB4-B3B4-861D-5A4E4B3DA91A}"/>
              </a:ext>
            </a:extLst>
          </p:cNvPr>
          <p:cNvSpPr/>
          <p:nvPr/>
        </p:nvSpPr>
        <p:spPr>
          <a:xfrm>
            <a:off x="3797085" y="5919952"/>
            <a:ext cx="319087" cy="253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DB8406B-9461-C1F2-7717-DC2E46BAFF9D}"/>
              </a:ext>
            </a:extLst>
          </p:cNvPr>
          <p:cNvCxnSpPr>
            <a:cxnSpLocks/>
            <a:stCxn id="16" idx="2"/>
            <a:endCxn id="18" idx="3"/>
          </p:cNvCxnSpPr>
          <p:nvPr/>
        </p:nvCxnSpPr>
        <p:spPr>
          <a:xfrm rot="16200000" flipH="1">
            <a:off x="2603754" y="4534322"/>
            <a:ext cx="1498389" cy="1526448"/>
          </a:xfrm>
          <a:prstGeom prst="bentConnector4">
            <a:avLst>
              <a:gd name="adj1" fmla="val 45769"/>
              <a:gd name="adj2" fmla="val 114976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74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/>
      <p:bldP spid="17" grpId="0"/>
      <p:bldP spid="19" grpId="0"/>
      <p:bldP spid="21" grpId="0"/>
      <p:bldP spid="23" grpId="0"/>
      <p:bldP spid="24" grpId="0"/>
      <p:bldP spid="25" grpId="0" animBg="1"/>
      <p:bldP spid="26" grpId="0" animBg="1"/>
      <p:bldP spid="3" grpId="0"/>
      <p:bldP spid="5" grpId="0"/>
      <p:bldP spid="6" grpId="0"/>
      <p:bldP spid="10" grpId="0"/>
      <p:bldP spid="9" grpId="0"/>
      <p:bldP spid="11" grpId="0"/>
      <p:bldP spid="12" grpId="0"/>
      <p:bldP spid="14" grpId="0"/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Change of Basis (Transition Matrix)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/>
              <p:nvPr/>
            </p:nvSpPr>
            <p:spPr>
              <a:xfrm>
                <a:off x="1015139" y="2018650"/>
                <a:ext cx="144667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39" y="2018650"/>
                <a:ext cx="1446678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/>
              <p:nvPr/>
            </p:nvSpPr>
            <p:spPr>
              <a:xfrm>
                <a:off x="3094817" y="1579011"/>
                <a:ext cx="2394488" cy="134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817" y="1579011"/>
                <a:ext cx="2394488" cy="134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/>
              <p:nvPr/>
            </p:nvSpPr>
            <p:spPr>
              <a:xfrm>
                <a:off x="3305982" y="3244334"/>
                <a:ext cx="19721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982" y="3244334"/>
                <a:ext cx="1972158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2811005" y="4113560"/>
                <a:ext cx="2962113" cy="66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005" y="4113560"/>
                <a:ext cx="2962113" cy="6646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BD6AA52-818E-42BB-8C49-6B636335A22C}"/>
              </a:ext>
            </a:extLst>
          </p:cNvPr>
          <p:cNvSpPr txBox="1"/>
          <p:nvPr/>
        </p:nvSpPr>
        <p:spPr>
          <a:xfrm>
            <a:off x="6332509" y="4245808"/>
            <a:ext cx="2216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Hadamard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/>
              <p:nvPr/>
            </p:nvSpPr>
            <p:spPr>
              <a:xfrm>
                <a:off x="2745420" y="5278060"/>
                <a:ext cx="3093283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420" y="5278060"/>
                <a:ext cx="3093283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6EF500-1656-4406-BDD9-ED933B13EAB2}"/>
              </a:ext>
            </a:extLst>
          </p:cNvPr>
          <p:cNvSpPr txBox="1"/>
          <p:nvPr/>
        </p:nvSpPr>
        <p:spPr>
          <a:xfrm>
            <a:off x="245559" y="4954862"/>
            <a:ext cx="2216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Applying the Hadamard Matrix </a:t>
            </a:r>
            <a:r>
              <a:rPr lang="en-US" sz="2000" b="1" dirty="0">
                <a:solidFill>
                  <a:srgbClr val="7030A0"/>
                </a:solidFill>
              </a:rPr>
              <a:t>twice</a:t>
            </a:r>
            <a:r>
              <a:rPr lang="en-US" sz="2000" dirty="0">
                <a:solidFill>
                  <a:srgbClr val="7030A0"/>
                </a:solidFill>
              </a:rPr>
              <a:t> undoes the basis change…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697D54-D638-4A9C-AFB1-8009039A3586}"/>
              </a:ext>
            </a:extLst>
          </p:cNvPr>
          <p:cNvGrpSpPr/>
          <p:nvPr/>
        </p:nvGrpSpPr>
        <p:grpSpPr>
          <a:xfrm>
            <a:off x="6454559" y="1468581"/>
            <a:ext cx="1972158" cy="2298405"/>
            <a:chOff x="6500571" y="1468581"/>
            <a:chExt cx="1972158" cy="22984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2B0677-61A1-4240-A044-F4240C2BB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14169" y="1468581"/>
              <a:ext cx="1344962" cy="169764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A71465-713D-4467-962D-2B81DB224F93}"/>
                </a:ext>
              </a:extLst>
            </p:cNvPr>
            <p:cNvSpPr txBox="1"/>
            <p:nvPr/>
          </p:nvSpPr>
          <p:spPr>
            <a:xfrm>
              <a:off x="6500571" y="3182211"/>
              <a:ext cx="19721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Jacques Hadamard</a:t>
              </a:r>
            </a:p>
            <a:p>
              <a:pPr algn="ctr"/>
              <a:r>
                <a:rPr lang="en-US" sz="1600" dirty="0"/>
                <a:t>(1865-1963)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EAA6D1-46D7-4168-99EB-270AE941A230}"/>
                  </a:ext>
                </a:extLst>
              </p:cNvPr>
              <p:cNvSpPr txBox="1"/>
              <p:nvPr/>
            </p:nvSpPr>
            <p:spPr>
              <a:xfrm>
                <a:off x="573924" y="2657299"/>
                <a:ext cx="25208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Canonical</a:t>
                </a: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(aka Standard or Default)   basis set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(Cartesian Coordinates)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EAA6D1-46D7-4168-99EB-270AE941A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24" y="2657299"/>
                <a:ext cx="2520893" cy="1200329"/>
              </a:xfrm>
              <a:prstGeom prst="rect">
                <a:avLst/>
              </a:prstGeom>
              <a:blipFill>
                <a:blip r:embed="rId9"/>
                <a:stretch>
                  <a:fillRect l="-1932" t="-3046" r="-772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B116A83-0032-482A-8BFF-E022D7CFEA3E}"/>
              </a:ext>
            </a:extLst>
          </p:cNvPr>
          <p:cNvSpPr txBox="1"/>
          <p:nvPr/>
        </p:nvSpPr>
        <p:spPr>
          <a:xfrm>
            <a:off x="6122306" y="5262638"/>
            <a:ext cx="2216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…because the Hadamard Matrix is a </a:t>
            </a:r>
            <a:r>
              <a:rPr lang="en-US" sz="2000" b="1" dirty="0">
                <a:solidFill>
                  <a:srgbClr val="7030A0"/>
                </a:solidFill>
              </a:rPr>
              <a:t>Unitary</a:t>
            </a:r>
            <a:r>
              <a:rPr lang="en-US" sz="2000" dirty="0">
                <a:solidFill>
                  <a:srgbClr val="7030A0"/>
                </a:solidFill>
              </a:rPr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270912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3" grpId="0"/>
      <p:bldP spid="6" grpId="0"/>
      <p:bldP spid="20" grpId="0"/>
      <p:bldP spid="11" grpId="0"/>
      <p:bldP spid="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Eigenvectors and Eigenvalues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E4549-2063-428B-B5D8-167637D7D9AF}"/>
              </a:ext>
            </a:extLst>
          </p:cNvPr>
          <p:cNvSpPr txBox="1"/>
          <p:nvPr/>
        </p:nvSpPr>
        <p:spPr>
          <a:xfrm>
            <a:off x="338963" y="3690348"/>
            <a:ext cx="3947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operator (matrix) </a:t>
            </a:r>
            <a:r>
              <a:rPr lang="en-US" b="1" dirty="0">
                <a:solidFill>
                  <a:srgbClr val="7030A0"/>
                </a:solidFill>
              </a:rPr>
              <a:t>owns</a:t>
            </a:r>
            <a:r>
              <a:rPr lang="en-US" dirty="0">
                <a:solidFill>
                  <a:srgbClr val="7030A0"/>
                </a:solidFill>
              </a:rPr>
              <a:t> its eigenvectors and eigenvalues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("eigen" is German for possession)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2825E4-F2FF-40A2-BFFB-81EC161999E5}"/>
                  </a:ext>
                </a:extLst>
              </p:cNvPr>
              <p:cNvSpPr txBox="1"/>
              <p:nvPr/>
            </p:nvSpPr>
            <p:spPr>
              <a:xfrm>
                <a:off x="5487485" y="3578790"/>
                <a:ext cx="1596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2825E4-F2FF-40A2-BFFB-81EC16199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85" y="3578790"/>
                <a:ext cx="159632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DA04AF-35A3-4ED8-88D2-A477D9088A5E}"/>
                  </a:ext>
                </a:extLst>
              </p:cNvPr>
              <p:cNvSpPr txBox="1"/>
              <p:nvPr/>
            </p:nvSpPr>
            <p:spPr>
              <a:xfrm>
                <a:off x="4875302" y="4152013"/>
                <a:ext cx="2820691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DA04AF-35A3-4ED8-88D2-A477D9088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302" y="4152013"/>
                <a:ext cx="2820691" cy="552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7D429D4-68BC-41A3-BBB0-204309CF6140}"/>
              </a:ext>
            </a:extLst>
          </p:cNvPr>
          <p:cNvSpPr txBox="1"/>
          <p:nvPr/>
        </p:nvSpPr>
        <p:spPr>
          <a:xfrm>
            <a:off x="1658319" y="1557580"/>
            <a:ext cx="582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/>
              <a:t>matrix</a:t>
            </a:r>
            <a:r>
              <a:rPr lang="en-US" dirty="0"/>
              <a:t> (an operator) acts (via the dot product) on a </a:t>
            </a:r>
            <a:r>
              <a:rPr lang="en-US" b="1" dirty="0"/>
              <a:t>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75B79-94AF-4E26-A881-63A51C0C052D}"/>
              </a:ext>
            </a:extLst>
          </p:cNvPr>
          <p:cNvSpPr txBox="1"/>
          <p:nvPr/>
        </p:nvSpPr>
        <p:spPr>
          <a:xfrm>
            <a:off x="2228116" y="2021306"/>
            <a:ext cx="4687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the dot product of a matrix and a vector yields a </a:t>
            </a:r>
            <a:r>
              <a:rPr lang="en-US" u="sng" dirty="0"/>
              <a:t>scalar</a:t>
            </a:r>
            <a:r>
              <a:rPr lang="en-US" dirty="0"/>
              <a:t> multiple of that vector, then that vector is called an </a:t>
            </a:r>
            <a:r>
              <a:rPr lang="en-US" b="1" dirty="0"/>
              <a:t>eigenvector</a:t>
            </a:r>
            <a:r>
              <a:rPr lang="en-US" dirty="0"/>
              <a:t> of the matrix, and that scalar multiple is called an </a:t>
            </a:r>
            <a:r>
              <a:rPr lang="en-US" b="1" dirty="0"/>
              <a:t>eigenvalue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8B6B3-A3A8-415C-A92B-58ED2348B4B5}"/>
                  </a:ext>
                </a:extLst>
              </p:cNvPr>
              <p:cNvSpPr txBox="1"/>
              <p:nvPr/>
            </p:nvSpPr>
            <p:spPr>
              <a:xfrm>
                <a:off x="4055945" y="5199681"/>
                <a:ext cx="44594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All square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matrices have exactly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complex</a:t>
                </a:r>
                <a:r>
                  <a:rPr lang="en-US" dirty="0"/>
                  <a:t> eigenvalues with multiplicity</a:t>
                </a:r>
              </a:p>
              <a:p>
                <a:pPr algn="ctr"/>
                <a:r>
                  <a:rPr lang="en-US" b="1" dirty="0"/>
                  <a:t>(Fundamental Theorem of Algebra)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8B6B3-A3A8-415C-A92B-58ED2348B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945" y="5199681"/>
                <a:ext cx="4459405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DE0BEDF-63D9-4B2E-AA00-7AC2BCA99574}"/>
              </a:ext>
            </a:extLst>
          </p:cNvPr>
          <p:cNvSpPr txBox="1"/>
          <p:nvPr/>
        </p:nvSpPr>
        <p:spPr>
          <a:xfrm>
            <a:off x="628650" y="5199681"/>
            <a:ext cx="3250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u="sng" dirty="0">
                <a:solidFill>
                  <a:srgbClr val="7030A0"/>
                </a:solidFill>
              </a:rPr>
              <a:t>solutions</a:t>
            </a:r>
            <a:r>
              <a:rPr lang="en-US" dirty="0">
                <a:solidFill>
                  <a:srgbClr val="7030A0"/>
                </a:solidFill>
              </a:rPr>
              <a:t> to the </a:t>
            </a:r>
            <a:r>
              <a:rPr lang="en-US" b="1" dirty="0">
                <a:solidFill>
                  <a:srgbClr val="7030A0"/>
                </a:solidFill>
              </a:rPr>
              <a:t>characteristic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polynomial</a:t>
            </a:r>
            <a:r>
              <a:rPr lang="en-US" dirty="0">
                <a:solidFill>
                  <a:srgbClr val="7030A0"/>
                </a:solidFill>
              </a:rPr>
              <a:t> of a square matrix are its </a:t>
            </a:r>
            <a:r>
              <a:rPr lang="en-US" i="1" dirty="0">
                <a:solidFill>
                  <a:srgbClr val="7030A0"/>
                </a:solidFill>
              </a:rPr>
              <a:t>eigenvalues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503E3E-7DA3-4C43-B6A7-20813A44AB7A}"/>
              </a:ext>
            </a:extLst>
          </p:cNvPr>
          <p:cNvCxnSpPr/>
          <p:nvPr/>
        </p:nvCxnSpPr>
        <p:spPr>
          <a:xfrm>
            <a:off x="3436883" y="5415455"/>
            <a:ext cx="84939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163842-C2B0-3AEA-9F74-C39FE9EE5B6A}"/>
                  </a:ext>
                </a:extLst>
              </p:cNvPr>
              <p:cNvSpPr txBox="1"/>
              <p:nvPr/>
            </p:nvSpPr>
            <p:spPr>
              <a:xfrm>
                <a:off x="5182731" y="4737025"/>
                <a:ext cx="24083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163842-C2B0-3AEA-9F74-C39FE9EE5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31" y="4737025"/>
                <a:ext cx="240836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7B574-8F6E-F00C-0847-99DB3E133EC7}"/>
              </a:ext>
            </a:extLst>
          </p:cNvPr>
          <p:cNvCxnSpPr/>
          <p:nvPr/>
        </p:nvCxnSpPr>
        <p:spPr>
          <a:xfrm flipV="1">
            <a:off x="5677119" y="3892090"/>
            <a:ext cx="86710" cy="35472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2817B0-3ACF-D452-BA86-7F013AADA8B6}"/>
              </a:ext>
            </a:extLst>
          </p:cNvPr>
          <p:cNvCxnSpPr>
            <a:cxnSpLocks/>
          </p:cNvCxnSpPr>
          <p:nvPr/>
        </p:nvCxnSpPr>
        <p:spPr>
          <a:xfrm flipH="1" flipV="1">
            <a:off x="6540500" y="3887430"/>
            <a:ext cx="260350" cy="41784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E55957-4954-5B8C-5B9E-BB865EBC7B55}"/>
              </a:ext>
            </a:extLst>
          </p:cNvPr>
          <p:cNvCxnSpPr>
            <a:cxnSpLocks/>
          </p:cNvCxnSpPr>
          <p:nvPr/>
        </p:nvCxnSpPr>
        <p:spPr>
          <a:xfrm>
            <a:off x="6100228" y="3863014"/>
            <a:ext cx="198176" cy="3623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39458D-BFAB-4DD5-93C5-0E3DA84AD0D3}"/>
              </a:ext>
            </a:extLst>
          </p:cNvPr>
          <p:cNvCxnSpPr>
            <a:cxnSpLocks/>
          </p:cNvCxnSpPr>
          <p:nvPr/>
        </p:nvCxnSpPr>
        <p:spPr>
          <a:xfrm>
            <a:off x="6844770" y="3863014"/>
            <a:ext cx="198176" cy="3623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85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3" grpId="0"/>
      <p:bldP spid="6" grpId="0"/>
      <p:bldP spid="9" grpId="0"/>
      <p:bldP spid="10" grpId="0"/>
      <p:bldP spid="1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DCBEAFE-E327-7516-6F50-1463B847F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47" y="1387498"/>
            <a:ext cx="5485905" cy="5223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eigenvalues.ipynb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FC02DD-AF0C-474D-85D6-C1DC1B03ACCF}"/>
                  </a:ext>
                </a:extLst>
              </p:cNvPr>
              <p:cNvSpPr txBox="1"/>
              <p:nvPr/>
            </p:nvSpPr>
            <p:spPr>
              <a:xfrm>
                <a:off x="4630933" y="6027457"/>
                <a:ext cx="778611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FC02DD-AF0C-474D-85D6-C1DC1B03A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933" y="6027457"/>
                <a:ext cx="778611" cy="2841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198C44D-9D02-B992-7363-7287808510EF}"/>
              </a:ext>
            </a:extLst>
          </p:cNvPr>
          <p:cNvGrpSpPr/>
          <p:nvPr/>
        </p:nvGrpSpPr>
        <p:grpSpPr>
          <a:xfrm>
            <a:off x="4195380" y="1284653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2A37064-A543-A694-00BC-CD0ED82AA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6B0DB0-D6E4-D7BD-4A02-10619EACA2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5F03B8-0663-BB6E-6FBF-56DA05635254}"/>
              </a:ext>
            </a:extLst>
          </p:cNvPr>
          <p:cNvGrpSpPr/>
          <p:nvPr/>
        </p:nvGrpSpPr>
        <p:grpSpPr>
          <a:xfrm>
            <a:off x="4250558" y="3295404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11E4B8A-EB8C-5D38-A79B-AD970AC24B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2CB64E-EEA4-D7E4-7195-EB43127D161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BFEDF3-A1A2-9B5B-7E35-61DF99ECCE26}"/>
              </a:ext>
            </a:extLst>
          </p:cNvPr>
          <p:cNvSpPr txBox="1"/>
          <p:nvPr/>
        </p:nvSpPr>
        <p:spPr>
          <a:xfrm>
            <a:off x="5517933" y="5986332"/>
            <a:ext cx="13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"Hermitian"</a:t>
            </a:r>
          </a:p>
        </p:txBody>
      </p:sp>
    </p:spTree>
    <p:extLst>
      <p:ext uri="{BB962C8B-B14F-4D97-AF65-F5344CB8AC3E}">
        <p14:creationId xmlns:p14="http://schemas.microsoft.com/office/powerpoint/2010/main" val="388913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860764-8149-4B42-850E-F5A2A1F2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89" y="1365393"/>
            <a:ext cx="4969016" cy="5159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2768549" y="214828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0529C4-3E01-4114-8897-885BAD48063E}"/>
              </a:ext>
            </a:extLst>
          </p:cNvPr>
          <p:cNvGrpSpPr/>
          <p:nvPr/>
        </p:nvGrpSpPr>
        <p:grpSpPr>
          <a:xfrm>
            <a:off x="2202717" y="4540889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F4FA258-2C90-465E-BB6A-4DBB3C1BF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969FFB-9FA9-4EDC-A3DD-FD68678156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7EA806-F52C-4212-B392-B36A2C86ADD7}"/>
              </a:ext>
            </a:extLst>
          </p:cNvPr>
          <p:cNvGrpSpPr/>
          <p:nvPr/>
        </p:nvGrpSpPr>
        <p:grpSpPr>
          <a:xfrm>
            <a:off x="2990590" y="4690053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63FD3D-F9C0-4C4A-B42A-0082586693C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2F69F0-9381-4022-8267-345AED736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EECD91-2DD2-4B3A-9BCF-152C847A8FAB}"/>
                  </a:ext>
                </a:extLst>
              </p:cNvPr>
              <p:cNvSpPr txBox="1"/>
              <p:nvPr/>
            </p:nvSpPr>
            <p:spPr>
              <a:xfrm>
                <a:off x="6215710" y="1467957"/>
                <a:ext cx="1596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EECD91-2DD2-4B3A-9BCF-152C847A8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710" y="1467957"/>
                <a:ext cx="159632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385349" y="1697074"/>
            <a:ext cx="3910754" cy="28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5F5586-32D4-4B92-8A4B-64D8988E0A04}"/>
              </a:ext>
            </a:extLst>
          </p:cNvPr>
          <p:cNvGrpSpPr/>
          <p:nvPr/>
        </p:nvGrpSpPr>
        <p:grpSpPr>
          <a:xfrm>
            <a:off x="3894721" y="5963370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0A6C0B-4EB3-4DC6-9C33-464225D03E1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2D84BF3-12D7-49CB-A176-C3CF4AACB8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AA9F738-BB44-1E05-FB7F-E309686B7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764" y="2037611"/>
            <a:ext cx="4969016" cy="216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BC7C5A-3EE5-4D0F-99AE-1E743D80D770}"/>
              </a:ext>
            </a:extLst>
          </p:cNvPr>
          <p:cNvSpPr txBox="1"/>
          <p:nvPr/>
        </p:nvSpPr>
        <p:spPr>
          <a:xfrm>
            <a:off x="5604363" y="5059385"/>
            <a:ext cx="3174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Using </a:t>
            </a:r>
            <a:r>
              <a:rPr lang="en-US" b="1" dirty="0">
                <a:solidFill>
                  <a:srgbClr val="7030A0"/>
                </a:solidFill>
              </a:rPr>
              <a:t>.all()</a:t>
            </a:r>
            <a:r>
              <a:rPr lang="en-US" dirty="0">
                <a:solidFill>
                  <a:srgbClr val="7030A0"/>
                </a:solidFill>
              </a:rPr>
              <a:t> allow us to verify the equality across </a:t>
            </a:r>
            <a:r>
              <a:rPr lang="en-US" u="sng" dirty="0">
                <a:solidFill>
                  <a:srgbClr val="7030A0"/>
                </a:solidFill>
              </a:rPr>
              <a:t>all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three</a:t>
            </a:r>
            <a:r>
              <a:rPr lang="en-US" dirty="0">
                <a:solidFill>
                  <a:srgbClr val="7030A0"/>
                </a:solidFill>
              </a:rPr>
              <a:t> components of the 2</a:t>
            </a:r>
            <a:r>
              <a:rPr lang="en-US" baseline="30000" dirty="0">
                <a:solidFill>
                  <a:srgbClr val="7030A0"/>
                </a:solidFill>
              </a:rPr>
              <a:t>nd</a:t>
            </a:r>
            <a:r>
              <a:rPr lang="en-US" dirty="0">
                <a:solidFill>
                  <a:srgbClr val="7030A0"/>
                </a:solidFill>
              </a:rPr>
              <a:t> eigenvector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243674-60BE-4D7F-B33F-9178D7C4AD11}"/>
              </a:ext>
            </a:extLst>
          </p:cNvPr>
          <p:cNvSpPr/>
          <p:nvPr/>
        </p:nvSpPr>
        <p:spPr>
          <a:xfrm>
            <a:off x="244227" y="4085789"/>
            <a:ext cx="3026023" cy="15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5894BA-F21D-4175-9B6E-09894C3FD292}"/>
              </a:ext>
            </a:extLst>
          </p:cNvPr>
          <p:cNvSpPr/>
          <p:nvPr/>
        </p:nvSpPr>
        <p:spPr>
          <a:xfrm>
            <a:off x="6400801" y="2068675"/>
            <a:ext cx="1079938" cy="54051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1D02D5-D4E6-401A-9B81-63DCD3704D4F}"/>
              </a:ext>
            </a:extLst>
          </p:cNvPr>
          <p:cNvSpPr/>
          <p:nvPr/>
        </p:nvSpPr>
        <p:spPr>
          <a:xfrm>
            <a:off x="4161541" y="2926714"/>
            <a:ext cx="2885645" cy="22071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6E910CA-5791-4CCC-B2E7-287BDA57E69C}"/>
              </a:ext>
            </a:extLst>
          </p:cNvPr>
          <p:cNvCxnSpPr>
            <a:cxnSpLocks/>
            <a:stCxn id="32" idx="2"/>
            <a:endCxn id="33" idx="3"/>
          </p:cNvCxnSpPr>
          <p:nvPr/>
        </p:nvCxnSpPr>
        <p:spPr>
          <a:xfrm rot="16200000" flipH="1">
            <a:off x="6780037" y="2769924"/>
            <a:ext cx="427882" cy="106416"/>
          </a:xfrm>
          <a:prstGeom prst="bentConnector4">
            <a:avLst>
              <a:gd name="adj1" fmla="val 37104"/>
              <a:gd name="adj2" fmla="val 5000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E0D9D6D-74C9-48B2-83B4-B34C610796CB}"/>
              </a:ext>
            </a:extLst>
          </p:cNvPr>
          <p:cNvSpPr/>
          <p:nvPr/>
        </p:nvSpPr>
        <p:spPr>
          <a:xfrm>
            <a:off x="3853011" y="3984354"/>
            <a:ext cx="1491055" cy="1944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7C9E8D-9D95-B1D2-1083-19ACB8E4242C}"/>
              </a:ext>
            </a:extLst>
          </p:cNvPr>
          <p:cNvSpPr txBox="1"/>
          <p:nvPr/>
        </p:nvSpPr>
        <p:spPr>
          <a:xfrm>
            <a:off x="6459672" y="118422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BCAA02-6468-FB27-B5E1-8A6CD32D3B25}"/>
              </a:ext>
            </a:extLst>
          </p:cNvPr>
          <p:cNvSpPr txBox="1"/>
          <p:nvPr/>
        </p:nvSpPr>
        <p:spPr>
          <a:xfrm>
            <a:off x="7157423" y="118422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42CBF2-E59D-6751-2024-EB6AB1D96FDF}"/>
              </a:ext>
            </a:extLst>
          </p:cNvPr>
          <p:cNvGrpSpPr/>
          <p:nvPr/>
        </p:nvGrpSpPr>
        <p:grpSpPr>
          <a:xfrm>
            <a:off x="7835304" y="3377495"/>
            <a:ext cx="1076632" cy="369332"/>
            <a:chOff x="4704120" y="2356972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6B62CFE-625F-6F21-AD92-2A55866A01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A9E29D-D763-BD28-D6FF-E4730C83811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E3C451-3729-53A2-BF95-3B2BFA7C07F5}"/>
              </a:ext>
            </a:extLst>
          </p:cNvPr>
          <p:cNvGrpSpPr/>
          <p:nvPr/>
        </p:nvGrpSpPr>
        <p:grpSpPr>
          <a:xfrm>
            <a:off x="7842862" y="3627985"/>
            <a:ext cx="1068643" cy="369332"/>
            <a:chOff x="3647644" y="4910075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BFB378B-E07B-CEC9-7341-BC29155C233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E934FB-3FA4-DF15-0CB6-367888A883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01F226-5805-3390-8565-9129EE0C01A4}"/>
              </a:ext>
            </a:extLst>
          </p:cNvPr>
          <p:cNvCxnSpPr>
            <a:cxnSpLocks/>
          </p:cNvCxnSpPr>
          <p:nvPr/>
        </p:nvCxnSpPr>
        <p:spPr>
          <a:xfrm>
            <a:off x="2460734" y="6251978"/>
            <a:ext cx="849204" cy="7736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36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 animBg="1"/>
      <p:bldP spid="32" grpId="0" animBg="1"/>
      <p:bldP spid="33" grpId="0" animBg="1"/>
      <p:bldP spid="2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4E8EAF-0117-3658-4798-3C48E7FC0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33" y="4104303"/>
            <a:ext cx="6546719" cy="11034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35CE4F-2D96-42F9-9E9C-DC26BB0F5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64" y="1650242"/>
            <a:ext cx="5085714" cy="19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2821641" y="186339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913493" y="1673426"/>
            <a:ext cx="2793051" cy="20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/>
              <p:nvPr/>
            </p:nvSpPr>
            <p:spPr>
              <a:xfrm>
                <a:off x="709448" y="4284145"/>
                <a:ext cx="1346331" cy="56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b="0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Hermitian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48" y="4284145"/>
                <a:ext cx="1346331" cy="5611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3F5149A-B633-4C66-92F1-6D80BD7BBD30}"/>
              </a:ext>
            </a:extLst>
          </p:cNvPr>
          <p:cNvSpPr/>
          <p:nvPr/>
        </p:nvSpPr>
        <p:spPr>
          <a:xfrm>
            <a:off x="3917323" y="4893679"/>
            <a:ext cx="2540627" cy="30096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BD2DB6-0E4C-4E4F-83E0-BFAEDAA04135}"/>
              </a:ext>
            </a:extLst>
          </p:cNvPr>
          <p:cNvSpPr txBox="1"/>
          <p:nvPr/>
        </p:nvSpPr>
        <p:spPr>
          <a:xfrm>
            <a:off x="5628382" y="1829453"/>
            <a:ext cx="3090483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only possible </a:t>
            </a:r>
            <a:r>
              <a:rPr lang="en-US" i="1" dirty="0">
                <a:solidFill>
                  <a:srgbClr val="7030A0"/>
                </a:solidFill>
              </a:rPr>
              <a:t>measurements</a:t>
            </a:r>
            <a:r>
              <a:rPr lang="en-US" dirty="0">
                <a:solidFill>
                  <a:srgbClr val="7030A0"/>
                </a:solidFill>
              </a:rPr>
              <a:t> that can be obtained in quantum mechanics are the </a:t>
            </a:r>
            <a:r>
              <a:rPr lang="en-US" b="1" dirty="0">
                <a:solidFill>
                  <a:srgbClr val="7030A0"/>
                </a:solidFill>
              </a:rPr>
              <a:t>eigenvalues</a:t>
            </a:r>
            <a:r>
              <a:rPr lang="en-US" dirty="0">
                <a:solidFill>
                  <a:srgbClr val="7030A0"/>
                </a:solidFill>
              </a:rPr>
              <a:t> of </a:t>
            </a:r>
            <a:r>
              <a:rPr lang="en-US" b="1" dirty="0">
                <a:solidFill>
                  <a:srgbClr val="7030A0"/>
                </a:solidFill>
              </a:rPr>
              <a:t>Hermitian</a:t>
            </a:r>
            <a:r>
              <a:rPr lang="en-US" dirty="0">
                <a:solidFill>
                  <a:srgbClr val="7030A0"/>
                </a:solidFill>
              </a:rPr>
              <a:t> operators (matrices) which conveniently are </a:t>
            </a:r>
            <a:r>
              <a:rPr lang="en-US" u="sng" dirty="0">
                <a:solidFill>
                  <a:srgbClr val="7030A0"/>
                </a:solidFill>
              </a:rPr>
              <a:t>all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real</a:t>
            </a:r>
            <a:r>
              <a:rPr lang="en-US" dirty="0">
                <a:solidFill>
                  <a:srgbClr val="7030A0"/>
                </a:solidFill>
              </a:rPr>
              <a:t> numbers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B3AD88-B1BB-3FC1-C9CE-04ADED990E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002" r="40665"/>
          <a:stretch/>
        </p:blipFill>
        <p:spPr>
          <a:xfrm>
            <a:off x="557705" y="5517259"/>
            <a:ext cx="2692076" cy="839092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492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  <p:bldP spid="34" grpId="0" animBg="1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922" y="1607792"/>
            <a:ext cx="4674072" cy="4233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7511EE-7A7D-4C9A-9741-5620D9BAA941}"/>
              </a:ext>
            </a:extLst>
          </p:cNvPr>
          <p:cNvSpPr/>
          <p:nvPr/>
        </p:nvSpPr>
        <p:spPr>
          <a:xfrm>
            <a:off x="5310188" y="5378505"/>
            <a:ext cx="1869281" cy="36909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A69A85-6A30-4529-C949-37D2D3783EE7}"/>
              </a:ext>
            </a:extLst>
          </p:cNvPr>
          <p:cNvSpPr/>
          <p:nvPr/>
        </p:nvSpPr>
        <p:spPr>
          <a:xfrm>
            <a:off x="5706953" y="3348038"/>
            <a:ext cx="1684447" cy="4178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632FA5-56FD-9C05-642C-89D8C8FCB5E5}"/>
              </a:ext>
            </a:extLst>
          </p:cNvPr>
          <p:cNvSpPr/>
          <p:nvPr/>
        </p:nvSpPr>
        <p:spPr>
          <a:xfrm>
            <a:off x="4077849" y="4622797"/>
            <a:ext cx="1684447" cy="4178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F83FC5D-48CE-957C-86E3-6EC001E9BB39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H="1">
            <a:off x="4077849" y="3556968"/>
            <a:ext cx="3313551" cy="1274759"/>
          </a:xfrm>
          <a:prstGeom prst="bentConnector5">
            <a:avLst>
              <a:gd name="adj1" fmla="val -6899"/>
              <a:gd name="adj2" fmla="val 42580"/>
              <a:gd name="adj3" fmla="val 10689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8E9F43-37D6-38E8-B59B-8E7FFD797977}"/>
              </a:ext>
            </a:extLst>
          </p:cNvPr>
          <p:cNvSpPr/>
          <p:nvPr/>
        </p:nvSpPr>
        <p:spPr>
          <a:xfrm>
            <a:off x="5528236" y="1766962"/>
            <a:ext cx="2543709" cy="4178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427D79-5F1E-BF0D-58B2-50ADBDCA6A34}"/>
              </a:ext>
            </a:extLst>
          </p:cNvPr>
          <p:cNvSpPr/>
          <p:nvPr/>
        </p:nvSpPr>
        <p:spPr>
          <a:xfrm>
            <a:off x="5975535" y="4622797"/>
            <a:ext cx="2539815" cy="4178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D776A2D-6E92-9D28-4B24-9520EABAAA16}"/>
              </a:ext>
            </a:extLst>
          </p:cNvPr>
          <p:cNvCxnSpPr>
            <a:cxnSpLocks/>
            <a:stCxn id="15" idx="3"/>
            <a:endCxn id="16" idx="3"/>
          </p:cNvCxnSpPr>
          <p:nvPr/>
        </p:nvCxnSpPr>
        <p:spPr>
          <a:xfrm>
            <a:off x="8071945" y="1975892"/>
            <a:ext cx="443405" cy="2855835"/>
          </a:xfrm>
          <a:prstGeom prst="bentConnector3">
            <a:avLst>
              <a:gd name="adj1" fmla="val 15155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DAAEEB-E0BA-EE8D-ACB5-7601563F7CD8}"/>
              </a:ext>
            </a:extLst>
          </p:cNvPr>
          <p:cNvCxnSpPr/>
          <p:nvPr/>
        </p:nvCxnSpPr>
        <p:spPr>
          <a:xfrm>
            <a:off x="4871545" y="2136228"/>
            <a:ext cx="197069" cy="5202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63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15" grpId="0" animBg="1"/>
      <p:bldP spid="1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176BF2-E395-6DB4-70B4-2A629C77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991" y="2072930"/>
            <a:ext cx="2076137" cy="917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F3F6F7-A781-47B0-80FB-25D32C86D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524" y="4178017"/>
            <a:ext cx="4259826" cy="19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06C1B-C926-46F4-B5CF-39001165A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64" y="1650242"/>
            <a:ext cx="5085714" cy="23626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5238337" y="194884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960791" y="1673426"/>
            <a:ext cx="3445671" cy="20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/>
              <p:nvPr/>
            </p:nvSpPr>
            <p:spPr>
              <a:xfrm>
                <a:off x="6528895" y="1428156"/>
                <a:ext cx="1346331" cy="56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b="0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Hermitian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895" y="1428156"/>
                <a:ext cx="1346331" cy="5611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3F5149A-B633-4C66-92F1-6D80BD7BBD30}"/>
              </a:ext>
            </a:extLst>
          </p:cNvPr>
          <p:cNvSpPr/>
          <p:nvPr/>
        </p:nvSpPr>
        <p:spPr>
          <a:xfrm>
            <a:off x="4281489" y="5236368"/>
            <a:ext cx="1021556" cy="8469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958BD6-C00F-4B61-8725-8D01ECF18A67}"/>
              </a:ext>
            </a:extLst>
          </p:cNvPr>
          <p:cNvGrpSpPr/>
          <p:nvPr/>
        </p:nvGrpSpPr>
        <p:grpSpPr>
          <a:xfrm>
            <a:off x="3936999" y="2576695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A4FCEFF-F476-487B-81EA-619737660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83E193-12EF-4004-871B-7F6DF88319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69B3BF-CA09-4773-A516-214F0B6F130D}"/>
              </a:ext>
            </a:extLst>
          </p:cNvPr>
          <p:cNvGrpSpPr/>
          <p:nvPr/>
        </p:nvGrpSpPr>
        <p:grpSpPr>
          <a:xfrm>
            <a:off x="4862868" y="3341084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432C50-D555-4F25-AE64-2E55D7756BF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519DA34-4619-4148-AF1A-C94C2B82CB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772B6EA-9BCD-40E6-8889-3C250846DB3C}"/>
              </a:ext>
            </a:extLst>
          </p:cNvPr>
          <p:cNvSpPr txBox="1"/>
          <p:nvPr/>
        </p:nvSpPr>
        <p:spPr>
          <a:xfrm>
            <a:off x="465651" y="4383723"/>
            <a:ext cx="3471348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 quantum state, when measured, collapses to one of the </a:t>
            </a:r>
            <a:r>
              <a:rPr lang="en-US" sz="1600" b="1" dirty="0">
                <a:solidFill>
                  <a:srgbClr val="7030A0"/>
                </a:solidFill>
              </a:rPr>
              <a:t>eigenvectors</a:t>
            </a:r>
            <a:r>
              <a:rPr lang="en-US" sz="1600" dirty="0">
                <a:solidFill>
                  <a:srgbClr val="7030A0"/>
                </a:solidFill>
              </a:rPr>
              <a:t> of its </a:t>
            </a:r>
            <a:r>
              <a:rPr lang="en-US" sz="1600" u="sng" dirty="0">
                <a:solidFill>
                  <a:srgbClr val="7030A0"/>
                </a:solidFill>
              </a:rPr>
              <a:t>Hermitian</a:t>
            </a:r>
            <a:r>
              <a:rPr lang="en-US" sz="1600" dirty="0">
                <a:solidFill>
                  <a:srgbClr val="7030A0"/>
                </a:solidFill>
              </a:rPr>
              <a:t> operator (matrix).</a:t>
            </a:r>
          </a:p>
          <a:p>
            <a:endParaRPr lang="en-US" sz="1600" dirty="0">
              <a:solidFill>
                <a:srgbClr val="7030A0"/>
              </a:solidFill>
            </a:endParaRPr>
          </a:p>
          <a:p>
            <a:r>
              <a:rPr lang="en-US" sz="1600" dirty="0">
                <a:solidFill>
                  <a:srgbClr val="7030A0"/>
                </a:solidFill>
              </a:rPr>
              <a:t>Hence these eigenvectors must be </a:t>
            </a:r>
            <a:r>
              <a:rPr lang="en-US" sz="1600" b="1" dirty="0">
                <a:solidFill>
                  <a:srgbClr val="7030A0"/>
                </a:solidFill>
              </a:rPr>
              <a:t>orthogonal</a:t>
            </a:r>
            <a:r>
              <a:rPr lang="en-US" sz="1600" dirty="0">
                <a:solidFill>
                  <a:srgbClr val="7030A0"/>
                </a:solidFill>
              </a:rPr>
              <a:t> to be </a:t>
            </a:r>
            <a:r>
              <a:rPr lang="en-US" sz="1600" b="1" dirty="0"/>
              <a:t>mutually exclusive </a:t>
            </a:r>
            <a:r>
              <a:rPr lang="en-US" sz="1600" dirty="0">
                <a:solidFill>
                  <a:srgbClr val="7030A0"/>
                </a:solidFill>
              </a:rPr>
              <a:t>and </a:t>
            </a:r>
            <a:r>
              <a:rPr lang="en-US" sz="1600" i="1" dirty="0">
                <a:solidFill>
                  <a:srgbClr val="7030A0"/>
                </a:solidFill>
              </a:rPr>
              <a:t>consistently</a:t>
            </a:r>
            <a:r>
              <a:rPr lang="en-US" sz="1600" dirty="0">
                <a:solidFill>
                  <a:srgbClr val="7030A0"/>
                </a:solidFill>
              </a:rPr>
              <a:t> measurable.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12E7EC-1A90-F064-8BEB-670D64A37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043" y="2746531"/>
            <a:ext cx="3548031" cy="5641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93FF89-6FDF-7308-A769-0FE8D2DE70B4}"/>
              </a:ext>
            </a:extLst>
          </p:cNvPr>
          <p:cNvSpPr/>
          <p:nvPr/>
        </p:nvSpPr>
        <p:spPr>
          <a:xfrm>
            <a:off x="5524238" y="2746531"/>
            <a:ext cx="1097113" cy="56279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A51E2F-DB81-4BB9-3836-4388C9CDA599}"/>
              </a:ext>
            </a:extLst>
          </p:cNvPr>
          <p:cNvSpPr/>
          <p:nvPr/>
        </p:nvSpPr>
        <p:spPr>
          <a:xfrm>
            <a:off x="4642669" y="4219532"/>
            <a:ext cx="3825056" cy="27663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14B33B6-E4B7-D932-43B2-17193AF7F1CC}"/>
              </a:ext>
            </a:extLst>
          </p:cNvPr>
          <p:cNvCxnSpPr>
            <a:stCxn id="15" idx="2"/>
            <a:endCxn id="27" idx="1"/>
          </p:cNvCxnSpPr>
          <p:nvPr/>
        </p:nvCxnSpPr>
        <p:spPr>
          <a:xfrm rot="5400000">
            <a:off x="4833468" y="3118522"/>
            <a:ext cx="1048529" cy="1430126"/>
          </a:xfrm>
          <a:prstGeom prst="bentConnector4">
            <a:avLst>
              <a:gd name="adj1" fmla="val 57030"/>
              <a:gd name="adj2" fmla="val 140628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24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  <p:bldP spid="34" grpId="0" animBg="1"/>
      <p:bldP spid="26" grpId="0"/>
      <p:bldP spid="15" grpId="0" animBg="1"/>
      <p:bldP spid="2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Given a </a:t>
            </a:r>
            <a:r>
              <a:rPr lang="en-US" sz="2400" u="sng" dirty="0"/>
              <a:t>square</a:t>
            </a:r>
            <a:r>
              <a:rPr lang="en-US" sz="2400" dirty="0"/>
              <a:t> matrix, its </a:t>
            </a:r>
            <a:r>
              <a:rPr lang="en-US" sz="2400" b="1" dirty="0">
                <a:solidFill>
                  <a:srgbClr val="0070C0"/>
                </a:solidFill>
              </a:rPr>
              <a:t>eigenvalues</a:t>
            </a:r>
            <a:r>
              <a:rPr lang="en-US" sz="2400" dirty="0"/>
              <a:t> are the roots of its </a:t>
            </a:r>
            <a:r>
              <a:rPr lang="en-US" sz="2400" b="1" dirty="0"/>
              <a:t>characteristic polynomial</a:t>
            </a:r>
          </a:p>
          <a:p>
            <a:r>
              <a:rPr lang="en-US" sz="2400" dirty="0"/>
              <a:t>The characteristic polynomial will have the same </a:t>
            </a:r>
            <a:r>
              <a:rPr lang="en-US" sz="2400" b="1" dirty="0">
                <a:solidFill>
                  <a:srgbClr val="00B050"/>
                </a:solidFill>
              </a:rPr>
              <a:t>degree</a:t>
            </a:r>
            <a:r>
              <a:rPr lang="en-US" sz="2400" dirty="0"/>
              <a:t> as the number of rows in its matrix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Fundamental Theorem of Algebra </a:t>
            </a:r>
            <a:r>
              <a:rPr lang="en-US" sz="2400" dirty="0"/>
              <a:t>shows that a polynomial of degree N will have N roots (possibly all distinct, possibly some repeated, possibly all real)</a:t>
            </a:r>
          </a:p>
          <a:p>
            <a:r>
              <a:rPr lang="en-US" sz="2400" dirty="0"/>
              <a:t>If the polynomial has all </a:t>
            </a:r>
            <a:r>
              <a:rPr lang="en-US" sz="2400" b="1" dirty="0"/>
              <a:t>real</a:t>
            </a:r>
            <a:r>
              <a:rPr lang="en-US" sz="2400" dirty="0"/>
              <a:t> </a:t>
            </a:r>
            <a:r>
              <a:rPr lang="en-US" sz="2400" u="sng" dirty="0"/>
              <a:t>coefficients</a:t>
            </a:r>
            <a:r>
              <a:rPr lang="en-US" sz="2400" dirty="0"/>
              <a:t>, then any complex roots must come in </a:t>
            </a:r>
            <a:r>
              <a:rPr lang="en-US" sz="2400" i="1" dirty="0"/>
              <a:t>conjugate pairs</a:t>
            </a:r>
            <a:endParaRPr lang="en-US" sz="2400" dirty="0"/>
          </a:p>
          <a:p>
            <a:r>
              <a:rPr lang="en-US" sz="2400" dirty="0"/>
              <a:t>A matrix with </a:t>
            </a:r>
            <a:r>
              <a:rPr lang="en-US" sz="2400" b="1" dirty="0">
                <a:solidFill>
                  <a:srgbClr val="FF0000"/>
                </a:solidFill>
              </a:rPr>
              <a:t>complex</a:t>
            </a:r>
            <a:r>
              <a:rPr lang="en-US" sz="2400" dirty="0"/>
              <a:t> components may still have a characteristic polynomial that has all </a:t>
            </a:r>
            <a:r>
              <a:rPr lang="en-US" sz="2400" b="1" dirty="0">
                <a:solidFill>
                  <a:srgbClr val="7030A0"/>
                </a:solidFill>
              </a:rPr>
              <a:t>real</a:t>
            </a:r>
            <a:r>
              <a:rPr lang="en-US" sz="2400" dirty="0"/>
              <a:t> coefficients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18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3436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58AC19-4E6C-2C6C-E67C-920F3A77C0A6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58AC19-4E6C-2C6C-E67C-920F3A77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728B487-13CA-EC90-76F6-BD23314A16D1}"/>
              </a:ext>
            </a:extLst>
          </p:cNvPr>
          <p:cNvSpPr/>
          <p:nvPr/>
        </p:nvSpPr>
        <p:spPr>
          <a:xfrm>
            <a:off x="530771" y="2703786"/>
            <a:ext cx="982719" cy="26900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2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740A99-3214-B20F-7A1F-F0AB246484CB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740A99-3214-B20F-7A1F-F0AB24648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554CA2-BFA6-E7F2-A826-50AFA1FD1A06}"/>
              </a:ext>
            </a:extLst>
          </p:cNvPr>
          <p:cNvCxnSpPr/>
          <p:nvPr/>
        </p:nvCxnSpPr>
        <p:spPr>
          <a:xfrm>
            <a:off x="4280338" y="2609193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0500150-9AB0-205C-E2E5-A550FE04B561}"/>
              </a:ext>
            </a:extLst>
          </p:cNvPr>
          <p:cNvSpPr/>
          <p:nvPr/>
        </p:nvSpPr>
        <p:spPr>
          <a:xfrm>
            <a:off x="4067503" y="2719552"/>
            <a:ext cx="4272456" cy="45464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B3EEC2-7CB8-7AB5-599C-876A325D0216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B3EEC2-7CB8-7AB5-599C-876A325D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5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719CF2D-FEE9-E857-5CF5-40C447890531}"/>
              </a:ext>
            </a:extLst>
          </p:cNvPr>
          <p:cNvSpPr/>
          <p:nvPr/>
        </p:nvSpPr>
        <p:spPr>
          <a:xfrm>
            <a:off x="530771" y="2703786"/>
            <a:ext cx="982719" cy="26900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CD59F1-8CA9-6BFA-2A9B-13373CF64C96}"/>
              </a:ext>
            </a:extLst>
          </p:cNvPr>
          <p:cNvCxnSpPr/>
          <p:nvPr/>
        </p:nvCxnSpPr>
        <p:spPr>
          <a:xfrm>
            <a:off x="628650" y="5439102"/>
            <a:ext cx="786968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23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F45A77-2FC4-E090-3136-1FE44ACE5931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F45A77-2FC4-E090-3136-1FE44ACE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4E87F2-BD13-555C-0183-CD9C97064C53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b="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4E87F2-BD13-555C-0183-CD9C9706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DC1E9A-B58F-8F53-539D-B01F49545808}"/>
              </a:ext>
            </a:extLst>
          </p:cNvPr>
          <p:cNvCxnSpPr/>
          <p:nvPr/>
        </p:nvCxnSpPr>
        <p:spPr>
          <a:xfrm>
            <a:off x="4280338" y="2829914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7ABF823-7F2E-10CE-65A1-963CD113F692}"/>
              </a:ext>
            </a:extLst>
          </p:cNvPr>
          <p:cNvSpPr/>
          <p:nvPr/>
        </p:nvSpPr>
        <p:spPr>
          <a:xfrm>
            <a:off x="4067503" y="2921842"/>
            <a:ext cx="4272456" cy="2523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F837DC-045B-AE6B-719D-C390A7490E09}"/>
              </a:ext>
            </a:extLst>
          </p:cNvPr>
          <p:cNvSpPr/>
          <p:nvPr/>
        </p:nvSpPr>
        <p:spPr>
          <a:xfrm>
            <a:off x="4067503" y="2485633"/>
            <a:ext cx="4272456" cy="23489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D06E98-0518-A1ED-EB57-9EE7845DC4CD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D06E98-0518-A1ED-EB57-9EE7845DC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DA1F98-189B-4E47-372F-9032D071A0F3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DA1F98-189B-4E47-372F-9032D071A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4734A5-4552-317F-7A59-CFCDF4F0E08C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4734A5-4552-317F-7A59-CFCDF4F0E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CE5BF01-0F12-EBD3-5679-4BC85097ED7C}"/>
              </a:ext>
            </a:extLst>
          </p:cNvPr>
          <p:cNvSpPr/>
          <p:nvPr/>
        </p:nvSpPr>
        <p:spPr>
          <a:xfrm>
            <a:off x="1662191" y="4319663"/>
            <a:ext cx="221788" cy="157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B69236-C131-12CB-DEC8-676A86781BBF}"/>
              </a:ext>
            </a:extLst>
          </p:cNvPr>
          <p:cNvSpPr/>
          <p:nvPr/>
        </p:nvSpPr>
        <p:spPr>
          <a:xfrm>
            <a:off x="530771" y="2703786"/>
            <a:ext cx="982719" cy="26900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619E30-51D8-0B9D-B582-E53E06227EC2}"/>
              </a:ext>
            </a:extLst>
          </p:cNvPr>
          <p:cNvCxnSpPr/>
          <p:nvPr/>
        </p:nvCxnSpPr>
        <p:spPr>
          <a:xfrm>
            <a:off x="628650" y="5439102"/>
            <a:ext cx="786968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81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8" grpId="0"/>
      <p:bldP spid="20" grpId="0"/>
      <p:bldP spid="2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3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6C96A3-4E38-29FC-BA59-064495ED213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6C96A3-4E38-29FC-BA59-064495ED2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4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3DC83-D684-4701-32DF-93EB5F4C66F8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3DC83-D684-4701-32DF-93EB5F4C6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9D97D-A405-EFC1-F2B4-88E57652B8AE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9D97D-A405-EFC1-F2B4-88E57652B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6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D6D600-3D21-9A96-487B-A8F296E21056}"/>
              </a:ext>
            </a:extLst>
          </p:cNvPr>
          <p:cNvCxnSpPr/>
          <p:nvPr/>
        </p:nvCxnSpPr>
        <p:spPr>
          <a:xfrm>
            <a:off x="4280338" y="3058515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BAA6591-A39F-DF88-9BAC-94A478C3CAA6}"/>
              </a:ext>
            </a:extLst>
          </p:cNvPr>
          <p:cNvSpPr/>
          <p:nvPr/>
        </p:nvSpPr>
        <p:spPr>
          <a:xfrm>
            <a:off x="4067503" y="2498834"/>
            <a:ext cx="4272456" cy="45464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BC4BAB-1937-D51C-E624-FB692C5DC89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BC4BAB-1937-D51C-E624-FB692C5DC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7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BFF66D-DF96-3CBA-0BAA-D9ABD4E52828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BFF66D-DF96-3CBA-0BAA-D9ABD4E52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8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FC7B5B-D096-1CB3-8E9C-2D3578AD13D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FC7B5B-D096-1CB3-8E9C-2D3578AD1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9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C9ED124-D536-3788-7EBF-41AF8F3BDDCC}"/>
              </a:ext>
            </a:extLst>
          </p:cNvPr>
          <p:cNvSpPr/>
          <p:nvPr/>
        </p:nvSpPr>
        <p:spPr>
          <a:xfrm>
            <a:off x="530771" y="2703786"/>
            <a:ext cx="982719" cy="26900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070E46-5EFC-B7ED-8BEB-4738606EFA21}"/>
              </a:ext>
            </a:extLst>
          </p:cNvPr>
          <p:cNvCxnSpPr/>
          <p:nvPr/>
        </p:nvCxnSpPr>
        <p:spPr>
          <a:xfrm>
            <a:off x="628650" y="5439102"/>
            <a:ext cx="786968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78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2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4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8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9E9AC0B-9235-A12A-B596-236D18B4ED95}"/>
              </a:ext>
            </a:extLst>
          </p:cNvPr>
          <p:cNvSpPr/>
          <p:nvPr/>
        </p:nvSpPr>
        <p:spPr>
          <a:xfrm>
            <a:off x="1545021" y="5546053"/>
            <a:ext cx="4912929" cy="988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548912-23EC-EC1E-C2D4-ECE72A05AF14}"/>
              </a:ext>
            </a:extLst>
          </p:cNvPr>
          <p:cNvSpPr/>
          <p:nvPr/>
        </p:nvSpPr>
        <p:spPr>
          <a:xfrm>
            <a:off x="530771" y="2703786"/>
            <a:ext cx="982719" cy="26900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EC614F-4AFC-BF5E-2EE5-BAB658238E6C}"/>
              </a:ext>
            </a:extLst>
          </p:cNvPr>
          <p:cNvCxnSpPr/>
          <p:nvPr/>
        </p:nvCxnSpPr>
        <p:spPr>
          <a:xfrm>
            <a:off x="628650" y="5439102"/>
            <a:ext cx="786968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3897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4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8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/>
              <p:nvPr/>
            </p:nvSpPr>
            <p:spPr>
              <a:xfrm>
                <a:off x="5988804" y="6033185"/>
                <a:ext cx="24641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−37.05</m:t>
                      </m:r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+300.25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04" y="6033185"/>
                <a:ext cx="2464136" cy="2154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7C65852-6AB1-C8A3-9971-03DE9181D939}"/>
              </a:ext>
            </a:extLst>
          </p:cNvPr>
          <p:cNvSpPr/>
          <p:nvPr/>
        </p:nvSpPr>
        <p:spPr>
          <a:xfrm>
            <a:off x="530771" y="2703786"/>
            <a:ext cx="982719" cy="26900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306FB6-FF94-A491-1134-35FCD1E7B8ED}"/>
              </a:ext>
            </a:extLst>
          </p:cNvPr>
          <p:cNvCxnSpPr/>
          <p:nvPr/>
        </p:nvCxnSpPr>
        <p:spPr>
          <a:xfrm>
            <a:off x="628650" y="5439102"/>
            <a:ext cx="786968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90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Eigenvalues and Eigenvectors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/>
              <p:nvPr/>
            </p:nvSpPr>
            <p:spPr>
              <a:xfrm>
                <a:off x="3339932" y="3442712"/>
                <a:ext cx="24641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−37.05</m:t>
                      </m:r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+300.25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932" y="3442712"/>
                <a:ext cx="2464136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E57C26-D081-777A-C433-EC25C3047340}"/>
                  </a:ext>
                </a:extLst>
              </p:cNvPr>
              <p:cNvSpPr txBox="1"/>
              <p:nvPr/>
            </p:nvSpPr>
            <p:spPr>
              <a:xfrm>
                <a:off x="3844109" y="3818303"/>
                <a:ext cx="145578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−2.3±7.4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,5</m:t>
                      </m:r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E57C26-D081-777A-C433-EC25C3047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09" y="3818303"/>
                <a:ext cx="1455783" cy="215444"/>
              </a:xfrm>
              <a:prstGeom prst="rect">
                <a:avLst/>
              </a:prstGeom>
              <a:blipFill>
                <a:blip r:embed="rId5"/>
                <a:stretch>
                  <a:fillRect l="-168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4672F7-DBFB-CB16-5B14-6F04649E064B}"/>
                  </a:ext>
                </a:extLst>
              </p:cNvPr>
              <p:cNvSpPr txBox="1"/>
              <p:nvPr/>
            </p:nvSpPr>
            <p:spPr>
              <a:xfrm>
                <a:off x="499242" y="3368897"/>
                <a:ext cx="20574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All </a:t>
                </a:r>
                <a:r>
                  <a:rPr lang="en-US" sz="1400" b="1" dirty="0"/>
                  <a:t>coefficients</a:t>
                </a:r>
                <a:r>
                  <a:rPr lang="en-US" sz="1400" dirty="0"/>
                  <a:t> of this 3</a:t>
                </a:r>
                <a:r>
                  <a:rPr lang="en-US" sz="1400" baseline="30000" dirty="0"/>
                  <a:t>rd</a:t>
                </a:r>
                <a:r>
                  <a:rPr lang="en-US" sz="1400" dirty="0"/>
                  <a:t> degree characteristic polynomial are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4672F7-DBFB-CB16-5B14-6F04649E0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42" y="3368897"/>
                <a:ext cx="2057400" cy="738664"/>
              </a:xfrm>
              <a:prstGeom prst="rect">
                <a:avLst/>
              </a:prstGeom>
              <a:blipFill>
                <a:blip r:embed="rId6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FDB25C-E06D-597E-A657-AC46EAEE3E6F}"/>
                  </a:ext>
                </a:extLst>
              </p:cNvPr>
              <p:cNvSpPr txBox="1"/>
              <p:nvPr/>
            </p:nvSpPr>
            <p:spPr>
              <a:xfrm>
                <a:off x="6587359" y="3368897"/>
                <a:ext cx="20574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1400" dirty="0"/>
                  <a:t> we should expect 3 real roots, or 1 real root and a complex conjugate pair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FDB25C-E06D-597E-A657-AC46EAEE3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359" y="3368897"/>
                <a:ext cx="2057400" cy="738664"/>
              </a:xfrm>
              <a:prstGeom prst="rect">
                <a:avLst/>
              </a:prstGeom>
              <a:blipFill>
                <a:blip r:embed="rId7"/>
                <a:stretch>
                  <a:fillRect l="-297" t="-1653" r="-2374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DC1F75-D537-2404-2FA3-F672C01442C0}"/>
                  </a:ext>
                </a:extLst>
              </p:cNvPr>
              <p:cNvSpPr txBox="1"/>
              <p:nvPr/>
            </p:nvSpPr>
            <p:spPr>
              <a:xfrm>
                <a:off x="6629109" y="4355340"/>
                <a:ext cx="95430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DC1F75-D537-2404-2FA3-F672C0144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09" y="4355340"/>
                <a:ext cx="954300" cy="215444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4AE934C-D749-6BB2-B779-06618AFC5AE7}"/>
              </a:ext>
            </a:extLst>
          </p:cNvPr>
          <p:cNvSpPr txBox="1"/>
          <p:nvPr/>
        </p:nvSpPr>
        <p:spPr>
          <a:xfrm>
            <a:off x="2778669" y="4128491"/>
            <a:ext cx="3586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Three distinct roots should provide</a:t>
            </a:r>
          </a:p>
          <a:p>
            <a:pPr algn="ctr"/>
            <a:r>
              <a:rPr lang="en-US" sz="1400" dirty="0"/>
              <a:t>three linearly independent</a:t>
            </a:r>
          </a:p>
          <a:p>
            <a:pPr algn="ctr"/>
            <a:r>
              <a:rPr lang="en-US" sz="1400" dirty="0"/>
              <a:t>(but not necessarily orthogonal) </a:t>
            </a:r>
            <a:r>
              <a:rPr lang="en-US" sz="1400" b="1" u="sng" dirty="0"/>
              <a:t>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D77496-AF3F-501B-D823-456310D84E4D}"/>
                  </a:ext>
                </a:extLst>
              </p:cNvPr>
              <p:cNvSpPr txBox="1"/>
              <p:nvPr/>
            </p:nvSpPr>
            <p:spPr>
              <a:xfrm>
                <a:off x="2963579" y="5782219"/>
                <a:ext cx="3216843" cy="574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(5)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−0.156946+0.314747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0.496892−0.139447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0.780996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D77496-AF3F-501B-D823-456310D84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579" y="5782219"/>
                <a:ext cx="3216843" cy="574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C3A2C-8E8D-F702-D0A9-CA27D9F0B0E8}"/>
                  </a:ext>
                </a:extLst>
              </p:cNvPr>
              <p:cNvSpPr txBox="1"/>
              <p:nvPr/>
            </p:nvSpPr>
            <p:spPr>
              <a:xfrm>
                <a:off x="397092" y="4965488"/>
                <a:ext cx="3920111" cy="574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(−2.3+7.4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.552436+0.268231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0.0437305−0.466721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0.634922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C3A2C-8E8D-F702-D0A9-CA27D9F0B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92" y="4965488"/>
                <a:ext cx="3920111" cy="574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56B416-B931-CB0D-3702-5F3E04C5CD1E}"/>
                  </a:ext>
                </a:extLst>
              </p:cNvPr>
              <p:cNvSpPr txBox="1"/>
              <p:nvPr/>
            </p:nvSpPr>
            <p:spPr>
              <a:xfrm>
                <a:off x="4743120" y="4963693"/>
                <a:ext cx="4003788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(−2.3−7.4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0.359147−0.280222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0.705985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0.504689+0.1984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56B416-B931-CB0D-3702-5F3E04C5C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120" y="4963693"/>
                <a:ext cx="4003788" cy="5777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67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5" grpId="0"/>
      <p:bldP spid="8" grpId="0"/>
      <p:bldP spid="9" grpId="0"/>
      <p:bldP spid="10" grpId="0"/>
      <p:bldP spid="18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24383</TotalTime>
  <Words>5608</Words>
  <Application>Microsoft Office PowerPoint</Application>
  <PresentationFormat>On-screen Show (4:3)</PresentationFormat>
  <Paragraphs>1076</Paragraphs>
  <Slides>116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2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14a – Goals</vt:lpstr>
      <vt:lpstr>Symbols and Operators</vt:lpstr>
      <vt:lpstr>Real Vectors</vt:lpstr>
      <vt:lpstr>Real Vectors – Addition (Vector +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Open Cell 1 – real_vectors.ipynb</vt:lpstr>
      <vt:lpstr>Run Cell 1 – real_vectors.ipynb</vt:lpstr>
      <vt:lpstr>Run Cells 2 &amp; 3 – real_vectors.ipynb</vt:lpstr>
      <vt:lpstr>Run Cell 4 – real_vectors.ipynb</vt:lpstr>
      <vt:lpstr>Run Cell 5 – real_vectors.ipynb</vt:lpstr>
      <vt:lpstr>Run Cell 6 – real_vectors.ipynb</vt:lpstr>
      <vt:lpstr>Symbols and Operators</vt:lpstr>
      <vt:lpstr>Matrices</vt:lpstr>
      <vt:lpstr>Types of Matrices</vt:lpstr>
      <vt:lpstr>Open matrix_algebra.ipynb</vt:lpstr>
      <vt:lpstr>Run Cell 1 – matrix_algebra.ipynb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Run Cells 2 &amp; 3 – matrix_algebra.ipynb</vt:lpstr>
      <vt:lpstr>Run Cell 4 – matrix_algebra.ipynb</vt:lpstr>
      <vt:lpstr>Matrix Inversion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Run Cell 5 – matrix_algebra.ipynb</vt:lpstr>
      <vt:lpstr>Run Cell 6 – matrix_algebra.ipynb</vt:lpstr>
      <vt:lpstr>Determinant of a Matrix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Cramer’s Rule</vt:lpstr>
      <vt:lpstr>Run Cell 7 – matrix_algebra.ipynb</vt:lpstr>
      <vt:lpstr>Run Cell 8 – matrix_algebra.ipynb</vt:lpstr>
      <vt:lpstr>Run Cell 9 – matrix_algebra.ipynb</vt:lpstr>
      <vt:lpstr>Matrix Transpose (T)</vt:lpstr>
      <vt:lpstr>Matrix Adjoint (H) and Trace</vt:lpstr>
      <vt:lpstr>Hermitian Matrix</vt:lpstr>
      <vt:lpstr>Complex Vector Algebra</vt:lpstr>
      <vt:lpstr>Complex Scalar Multiplication</vt:lpstr>
      <vt:lpstr>Complex Inner Product</vt:lpstr>
      <vt:lpstr>Complex Vector Norm</vt:lpstr>
      <vt:lpstr>Unitary Matrices</vt:lpstr>
      <vt:lpstr>Complex Vector &amp; Matrix Identities</vt:lpstr>
      <vt:lpstr>Run Cell 1 – complex_matrices.ipynb</vt:lpstr>
      <vt:lpstr>Run Cell 2 – complex_matrices.ipynb</vt:lpstr>
      <vt:lpstr>Run Cell 3 – complex_matrices.ipynb</vt:lpstr>
      <vt:lpstr>Run Cell 4 – complex_matrices.ipynb</vt:lpstr>
      <vt:lpstr>Run Cell 5 – complex_matrices.ipynb</vt:lpstr>
      <vt:lpstr>Complex Vector &amp; Matrix Identities</vt:lpstr>
      <vt:lpstr>Run Cell 6 – complex_matrices.ipynb</vt:lpstr>
      <vt:lpstr>Run Cell 7 – complex_matrices.ipynb</vt:lpstr>
      <vt:lpstr>Run Cell 8 – complex_matrices.ipynb</vt:lpstr>
      <vt:lpstr>Run Cell 9 – complex_matrices.ipynb</vt:lpstr>
      <vt:lpstr>Run Cell 10 – complex_matrices.ipynb</vt:lpstr>
      <vt:lpstr>Run Cell 11 – complex_matrices.ipynb</vt:lpstr>
      <vt:lpstr>Basis Sets</vt:lpstr>
      <vt:lpstr>Basis Sets</vt:lpstr>
      <vt:lpstr>Change of Basis (Transition Matrix)</vt:lpstr>
      <vt:lpstr>Change of Basis (Transition Matrix)</vt:lpstr>
      <vt:lpstr>Eigenvectors and Eigenvalues</vt:lpstr>
      <vt:lpstr>Run Cell 1 – eigenvalues.ipynb</vt:lpstr>
      <vt:lpstr>Run Cell 2 – eigenvalues.ipynb</vt:lpstr>
      <vt:lpstr>Run Cell 3 – eigenvalues.ipynb</vt:lpstr>
      <vt:lpstr>Run Cell 4 – eigenvalues.ipynb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Eigenvalues and Eigenvectors</vt:lpstr>
      <vt:lpstr>Eigenbasis</vt:lpstr>
      <vt:lpstr>Eigenbasis</vt:lpstr>
      <vt:lpstr>View Cell 5 – eigenvalues.ipynb</vt:lpstr>
      <vt:lpstr>View Cell 5 – eigenvalues.ipynb</vt:lpstr>
      <vt:lpstr>Run Cell 5 – eigenvalues.ipynb</vt:lpstr>
      <vt:lpstr>Matrix Powers</vt:lpstr>
      <vt:lpstr>View Cell 6 – eigenvalues.ipynb</vt:lpstr>
      <vt:lpstr>View Cell 6 – eigenvalues.ipynb</vt:lpstr>
      <vt:lpstr>Run Cell 6 – eigenvalues.ipynb</vt:lpstr>
      <vt:lpstr>Matrix Commutation</vt:lpstr>
      <vt:lpstr>View Cell 7 – eigenvalues.ipynb</vt:lpstr>
      <vt:lpstr>View Cell 7 – eigenvalues.ipynb</vt:lpstr>
      <vt:lpstr>View Cell 7 – eigenvalues.ipynb</vt:lpstr>
      <vt:lpstr>Run Cell 7 – eigenvalues.ipynb</vt:lpstr>
      <vt:lpstr>Session 14a – Now You Know...</vt:lpstr>
      <vt:lpstr>Task 14-01</vt:lpstr>
      <vt:lpstr>Task 14-02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1346</cp:revision>
  <cp:lastPrinted>2022-06-19T04:15:58Z</cp:lastPrinted>
  <dcterms:created xsi:type="dcterms:W3CDTF">2014-09-21T17:58:26Z</dcterms:created>
  <dcterms:modified xsi:type="dcterms:W3CDTF">2023-07-06T04:20:30Z</dcterms:modified>
</cp:coreProperties>
</file>